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x="18288000" cy="10287000"/>
  <p:notesSz cx="6858000" cy="9144000"/>
  <p:embeddedFontLst>
    <p:embeddedFont>
      <p:font typeface="Now Bold" charset="1" panose="00000800000000000000"/>
      <p:regular r:id="rId26"/>
    </p:embeddedFont>
    <p:embeddedFont>
      <p:font typeface="Now" charset="1" panose="00000500000000000000"/>
      <p:regular r:id="rId27"/>
    </p:embeddedFont>
    <p:embeddedFont>
      <p:font typeface="More Sugar" charset="1" panose="00000000000000000000"/>
      <p:regular r:id="rId28"/>
    </p:embeddedFont>
    <p:embeddedFont>
      <p:font typeface="Open Sans" charset="1" panose="020B0606030504020204"/>
      <p:regular r:id="rId29"/>
    </p:embeddedFont>
    <p:embeddedFont>
      <p:font typeface="Open Sans Bold" charset="1" panose="020B0806030504020204"/>
      <p:regular r:id="rId30"/>
    </p:embeddedFont>
    <p:embeddedFont>
      <p:font typeface="Open Sauce Bold" charset="1" panose="00000800000000000000"/>
      <p:regular r:id="rId31"/>
    </p:embeddedFont>
    <p:embeddedFont>
      <p:font typeface="TT Commons Pro Bold" charset="1" panose="020B0103030102020204"/>
      <p:regular r:id="rId32"/>
    </p:embeddedFont>
    <p:embeddedFont>
      <p:font typeface="TT Commons Pro" charset="1" panose="020B0103030102020204"/>
      <p:regular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20.png" Type="http://schemas.openxmlformats.org/officeDocument/2006/relationships/image"/><Relationship Id="rId7" Target="../media/image31.png" Type="http://schemas.openxmlformats.org/officeDocument/2006/relationships/image"/><Relationship Id="rId8" Target="../media/image32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33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34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35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36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37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38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37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.png" Type="http://schemas.openxmlformats.org/officeDocument/2006/relationships/image"/><Relationship Id="rId11" Target="../media/image16.svg" Type="http://schemas.openxmlformats.org/officeDocument/2006/relationships/image"/><Relationship Id="rId12" Target="../media/image17.png" Type="http://schemas.openxmlformats.org/officeDocument/2006/relationships/image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13.png" Type="http://schemas.openxmlformats.org/officeDocument/2006/relationships/image"/><Relationship Id="rId9" Target="../media/image14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.svg" Type="http://schemas.openxmlformats.org/officeDocument/2006/relationships/image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18.png" Type="http://schemas.openxmlformats.org/officeDocument/2006/relationships/image"/><Relationship Id="rId5" Target="../media/image19.svg" Type="http://schemas.openxmlformats.org/officeDocument/2006/relationships/image"/><Relationship Id="rId6" Target="../media/image20.png" Type="http://schemas.openxmlformats.org/officeDocument/2006/relationships/image"/><Relationship Id="rId7" Target="../media/image21.png" Type="http://schemas.openxmlformats.org/officeDocument/2006/relationships/image"/><Relationship Id="rId8" Target="../media/image22.svg" Type="http://schemas.openxmlformats.org/officeDocument/2006/relationships/image"/><Relationship Id="rId9" Target="../media/image7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23.png" Type="http://schemas.openxmlformats.org/officeDocument/2006/relationships/image"/><Relationship Id="rId5" Target="../media/image24.svg" Type="http://schemas.openxmlformats.org/officeDocument/2006/relationships/image"/><Relationship Id="rId6" Target="../media/image25.png" Type="http://schemas.openxmlformats.org/officeDocument/2006/relationships/image"/><Relationship Id="rId7" Target="../media/image2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Relationship Id="rId3" Target="../media/image28.svg" Type="http://schemas.openxmlformats.org/officeDocument/2006/relationships/image"/><Relationship Id="rId4" Target="../media/image29.png" Type="http://schemas.openxmlformats.org/officeDocument/2006/relationships/image"/><Relationship Id="rId5" Target="../media/image30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191970">
            <a:off x="-5676506" y="-1178041"/>
            <a:ext cx="14639359" cy="12643082"/>
          </a:xfrm>
          <a:custGeom>
            <a:avLst/>
            <a:gdLst/>
            <a:ahLst/>
            <a:cxnLst/>
            <a:rect r="r" b="b" t="t" l="l"/>
            <a:pathLst>
              <a:path h="12643082" w="14639359">
                <a:moveTo>
                  <a:pt x="0" y="0"/>
                </a:moveTo>
                <a:lnTo>
                  <a:pt x="14639359" y="0"/>
                </a:lnTo>
                <a:lnTo>
                  <a:pt x="14639359" y="12643082"/>
                </a:lnTo>
                <a:lnTo>
                  <a:pt x="0" y="126430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442165" y="6695493"/>
            <a:ext cx="1817135" cy="1817135"/>
          </a:xfrm>
          <a:custGeom>
            <a:avLst/>
            <a:gdLst/>
            <a:ahLst/>
            <a:cxnLst/>
            <a:rect r="r" b="b" t="t" l="l"/>
            <a:pathLst>
              <a:path h="1817135" w="1817135">
                <a:moveTo>
                  <a:pt x="0" y="0"/>
                </a:moveTo>
                <a:lnTo>
                  <a:pt x="1817135" y="0"/>
                </a:lnTo>
                <a:lnTo>
                  <a:pt x="1817135" y="1817135"/>
                </a:lnTo>
                <a:lnTo>
                  <a:pt x="0" y="18171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400000">
            <a:off x="16111601" y="7314650"/>
            <a:ext cx="736894" cy="636409"/>
          </a:xfrm>
          <a:custGeom>
            <a:avLst/>
            <a:gdLst/>
            <a:ahLst/>
            <a:cxnLst/>
            <a:rect r="r" b="b" t="t" l="l"/>
            <a:pathLst>
              <a:path h="636409" w="736894">
                <a:moveTo>
                  <a:pt x="0" y="0"/>
                </a:moveTo>
                <a:lnTo>
                  <a:pt x="736895" y="0"/>
                </a:lnTo>
                <a:lnTo>
                  <a:pt x="736895" y="636409"/>
                </a:lnTo>
                <a:lnTo>
                  <a:pt x="0" y="6364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921384" y="3607779"/>
            <a:ext cx="14046631" cy="13798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532"/>
              </a:lnSpc>
            </a:pPr>
            <a:r>
              <a:rPr lang="en-US" sz="9843" spc="442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PROYECTO HOTEL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039852" y="6759510"/>
            <a:ext cx="7780946" cy="844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Now"/>
                <a:ea typeface="Now"/>
                <a:cs typeface="Now"/>
                <a:sym typeface="Now"/>
              </a:rPr>
              <a:t>Planificación y avances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039852" y="7784132"/>
            <a:ext cx="3714177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Now"/>
                <a:ea typeface="Now"/>
                <a:cs typeface="Now"/>
                <a:sym typeface="Now"/>
              </a:rPr>
              <a:t>Entregable final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039852" y="8387382"/>
            <a:ext cx="4739193" cy="28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80"/>
              </a:lnSpc>
              <a:spcBef>
                <a:spcPct val="0"/>
              </a:spcBef>
            </a:pPr>
            <a:r>
              <a:rPr lang="en-US" sz="1700">
                <a:solidFill>
                  <a:srgbClr val="FFFFFF"/>
                </a:solidFill>
                <a:latin typeface="Now"/>
                <a:ea typeface="Now"/>
                <a:cs typeface="Now"/>
                <a:sym typeface="Now"/>
              </a:rPr>
              <a:t>POR: DIEGO ARIAS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191970">
            <a:off x="-5676506" y="-1178041"/>
            <a:ext cx="14639359" cy="12643082"/>
          </a:xfrm>
          <a:custGeom>
            <a:avLst/>
            <a:gdLst/>
            <a:ahLst/>
            <a:cxnLst/>
            <a:rect r="r" b="b" t="t" l="l"/>
            <a:pathLst>
              <a:path h="12643082" w="14639359">
                <a:moveTo>
                  <a:pt x="0" y="0"/>
                </a:moveTo>
                <a:lnTo>
                  <a:pt x="14639359" y="0"/>
                </a:lnTo>
                <a:lnTo>
                  <a:pt x="14639359" y="12643082"/>
                </a:lnTo>
                <a:lnTo>
                  <a:pt x="0" y="126430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8878152" y="1304925"/>
            <a:ext cx="8381148" cy="14737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0863"/>
              </a:lnSpc>
            </a:pPr>
            <a:r>
              <a:rPr lang="en-US" sz="11435" spc="-194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Aplicación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10415872">
            <a:off x="2837778" y="423978"/>
            <a:ext cx="5277584" cy="5277584"/>
          </a:xfrm>
          <a:custGeom>
            <a:avLst/>
            <a:gdLst/>
            <a:ahLst/>
            <a:cxnLst/>
            <a:rect r="r" b="b" t="t" l="l"/>
            <a:pathLst>
              <a:path h="5277584" w="5277584">
                <a:moveTo>
                  <a:pt x="0" y="0"/>
                </a:moveTo>
                <a:lnTo>
                  <a:pt x="5277583" y="0"/>
                </a:lnTo>
                <a:lnTo>
                  <a:pt x="5277583" y="5277584"/>
                </a:lnTo>
                <a:lnTo>
                  <a:pt x="0" y="527758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899310" y="7201395"/>
            <a:ext cx="4774256" cy="4774256"/>
          </a:xfrm>
          <a:custGeom>
            <a:avLst/>
            <a:gdLst/>
            <a:ahLst/>
            <a:cxnLst/>
            <a:rect r="r" b="b" t="t" l="l"/>
            <a:pathLst>
              <a:path h="4774256" w="4774256">
                <a:moveTo>
                  <a:pt x="0" y="0"/>
                </a:moveTo>
                <a:lnTo>
                  <a:pt x="4774256" y="0"/>
                </a:lnTo>
                <a:lnTo>
                  <a:pt x="4774256" y="4774256"/>
                </a:lnTo>
                <a:lnTo>
                  <a:pt x="0" y="477425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442165" y="6695493"/>
            <a:ext cx="1817135" cy="1817135"/>
          </a:xfrm>
          <a:custGeom>
            <a:avLst/>
            <a:gdLst/>
            <a:ahLst/>
            <a:cxnLst/>
            <a:rect r="r" b="b" t="t" l="l"/>
            <a:pathLst>
              <a:path h="1817135" w="1817135">
                <a:moveTo>
                  <a:pt x="0" y="0"/>
                </a:moveTo>
                <a:lnTo>
                  <a:pt x="1817135" y="0"/>
                </a:lnTo>
                <a:lnTo>
                  <a:pt x="1817135" y="1817135"/>
                </a:lnTo>
                <a:lnTo>
                  <a:pt x="0" y="181713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7" id="7"/>
          <p:cNvSpPr/>
          <p:nvPr/>
        </p:nvSpPr>
        <p:spPr>
          <a:xfrm rot="0">
            <a:off x="15968015" y="7604060"/>
            <a:ext cx="765434" cy="0"/>
          </a:xfrm>
          <a:prstGeom prst="line">
            <a:avLst/>
          </a:prstGeom>
          <a:ln cap="flat" w="47625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817131" y="6677799"/>
            <a:ext cx="6601579" cy="6601579"/>
          </a:xfrm>
          <a:custGeom>
            <a:avLst/>
            <a:gdLst/>
            <a:ahLst/>
            <a:cxnLst/>
            <a:rect r="r" b="b" t="t" l="l"/>
            <a:pathLst>
              <a:path h="6601579" w="6601579">
                <a:moveTo>
                  <a:pt x="0" y="0"/>
                </a:moveTo>
                <a:lnTo>
                  <a:pt x="6601579" y="0"/>
                </a:lnTo>
                <a:lnTo>
                  <a:pt x="6601579" y="6601579"/>
                </a:lnTo>
                <a:lnTo>
                  <a:pt x="0" y="66015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0415872">
            <a:off x="14264815" y="-1726258"/>
            <a:ext cx="5928896" cy="5928896"/>
          </a:xfrm>
          <a:custGeom>
            <a:avLst/>
            <a:gdLst/>
            <a:ahLst/>
            <a:cxnLst/>
            <a:rect r="r" b="b" t="t" l="l"/>
            <a:pathLst>
              <a:path h="5928896" w="5928896">
                <a:moveTo>
                  <a:pt x="0" y="0"/>
                </a:moveTo>
                <a:lnTo>
                  <a:pt x="5928896" y="0"/>
                </a:lnTo>
                <a:lnTo>
                  <a:pt x="5928896" y="5928896"/>
                </a:lnTo>
                <a:lnTo>
                  <a:pt x="0" y="59288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895350"/>
            <a:ext cx="14658327" cy="24828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939"/>
              </a:lnSpc>
            </a:pPr>
            <a:r>
              <a:rPr lang="en-US" sz="7099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Funcionalidades y caracteristicas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3941481"/>
            <a:ext cx="6628765" cy="54157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930"/>
              </a:lnSpc>
            </a:pPr>
            <a:r>
              <a:rPr lang="en-US" sz="4004">
                <a:solidFill>
                  <a:srgbClr val="FF004C"/>
                </a:solidFill>
                <a:latin typeface="Now Bold"/>
                <a:ea typeface="Now Bold"/>
                <a:cs typeface="Now Bold"/>
                <a:sym typeface="Now Bold"/>
              </a:rPr>
              <a:t>Funcionalidad Principal</a:t>
            </a:r>
          </a:p>
          <a:p>
            <a:pPr algn="l" marL="734952" indent="-367476" lvl="1">
              <a:lnSpc>
                <a:spcPts val="8442"/>
              </a:lnSpc>
              <a:buFont typeface="Arial"/>
              <a:buChar char="•"/>
            </a:pPr>
            <a:r>
              <a:rPr lang="en-US" sz="3404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Gestión de Reservas</a:t>
            </a:r>
          </a:p>
          <a:p>
            <a:pPr algn="l" marL="734952" indent="-367476" lvl="1">
              <a:lnSpc>
                <a:spcPts val="8442"/>
              </a:lnSpc>
              <a:buFont typeface="Arial"/>
              <a:buChar char="•"/>
            </a:pPr>
            <a:r>
              <a:rPr lang="en-US" sz="3404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Gestión de Habitaciones</a:t>
            </a:r>
          </a:p>
          <a:p>
            <a:pPr algn="l" marL="734952" indent="-367476" lvl="1">
              <a:lnSpc>
                <a:spcPts val="8442"/>
              </a:lnSpc>
              <a:buFont typeface="Arial"/>
              <a:buChar char="•"/>
            </a:pPr>
            <a:r>
              <a:rPr lang="en-US" sz="3404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Gestión de Huéspedes</a:t>
            </a:r>
          </a:p>
          <a:p>
            <a:pPr algn="l" marL="734952" indent="-367476" lvl="1">
              <a:lnSpc>
                <a:spcPts val="8442"/>
              </a:lnSpc>
              <a:buFont typeface="Arial"/>
              <a:buChar char="•"/>
            </a:pPr>
            <a:r>
              <a:rPr lang="en-US" sz="3404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Gestión de Usuarios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732055" y="3941481"/>
            <a:ext cx="6628765" cy="54157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64488" indent="-432244" lvl="1">
              <a:lnSpc>
                <a:spcPts val="9930"/>
              </a:lnSpc>
              <a:buFont typeface="Arial"/>
              <a:buChar char="•"/>
            </a:pPr>
            <a:r>
              <a:rPr lang="en-US" sz="4004">
                <a:solidFill>
                  <a:srgbClr val="FF004C"/>
                </a:solidFill>
                <a:latin typeface="Now Bold"/>
                <a:ea typeface="Now Bold"/>
                <a:cs typeface="Now Bold"/>
                <a:sym typeface="Now Bold"/>
              </a:rPr>
              <a:t>Caracteristicas</a:t>
            </a:r>
          </a:p>
          <a:p>
            <a:pPr algn="l" marL="734952" indent="-367476" lvl="1">
              <a:lnSpc>
                <a:spcPts val="8442"/>
              </a:lnSpc>
              <a:buFont typeface="Arial"/>
              <a:buChar char="•"/>
            </a:pPr>
            <a:r>
              <a:rPr lang="en-US" sz="3404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Facil uso</a:t>
            </a:r>
          </a:p>
          <a:p>
            <a:pPr algn="l" marL="734952" indent="-367476" lvl="1">
              <a:lnSpc>
                <a:spcPts val="8442"/>
              </a:lnSpc>
              <a:buFont typeface="Arial"/>
              <a:buChar char="•"/>
            </a:pPr>
            <a:r>
              <a:rPr lang="en-US" sz="3404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Seguridad</a:t>
            </a:r>
          </a:p>
          <a:p>
            <a:pPr algn="l" marL="734952" indent="-367476" lvl="1">
              <a:lnSpc>
                <a:spcPts val="8442"/>
              </a:lnSpc>
              <a:buFont typeface="Arial"/>
              <a:buChar char="•"/>
            </a:pPr>
            <a:r>
              <a:rPr lang="en-US" sz="3404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Visualización de información clara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817131" y="6677799"/>
            <a:ext cx="6601579" cy="6601579"/>
          </a:xfrm>
          <a:custGeom>
            <a:avLst/>
            <a:gdLst/>
            <a:ahLst/>
            <a:cxnLst/>
            <a:rect r="r" b="b" t="t" l="l"/>
            <a:pathLst>
              <a:path h="6601579" w="6601579">
                <a:moveTo>
                  <a:pt x="0" y="0"/>
                </a:moveTo>
                <a:lnTo>
                  <a:pt x="6601579" y="0"/>
                </a:lnTo>
                <a:lnTo>
                  <a:pt x="6601579" y="6601579"/>
                </a:lnTo>
                <a:lnTo>
                  <a:pt x="0" y="66015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0415872">
            <a:off x="14264815" y="-1726258"/>
            <a:ext cx="5928896" cy="5928896"/>
          </a:xfrm>
          <a:custGeom>
            <a:avLst/>
            <a:gdLst/>
            <a:ahLst/>
            <a:cxnLst/>
            <a:rect r="r" b="b" t="t" l="l"/>
            <a:pathLst>
              <a:path h="5928896" w="5928896">
                <a:moveTo>
                  <a:pt x="0" y="0"/>
                </a:moveTo>
                <a:lnTo>
                  <a:pt x="5928896" y="0"/>
                </a:lnTo>
                <a:lnTo>
                  <a:pt x="5928896" y="5928896"/>
                </a:lnTo>
                <a:lnTo>
                  <a:pt x="0" y="59288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903318" y="2788175"/>
            <a:ext cx="2625826" cy="3849728"/>
          </a:xfrm>
          <a:custGeom>
            <a:avLst/>
            <a:gdLst/>
            <a:ahLst/>
            <a:cxnLst/>
            <a:rect r="r" b="b" t="t" l="l"/>
            <a:pathLst>
              <a:path h="3849728" w="2625826">
                <a:moveTo>
                  <a:pt x="0" y="0"/>
                </a:moveTo>
                <a:lnTo>
                  <a:pt x="2625826" y="0"/>
                </a:lnTo>
                <a:lnTo>
                  <a:pt x="2625826" y="3849728"/>
                </a:lnTo>
                <a:lnTo>
                  <a:pt x="0" y="384972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894969" y="4389261"/>
            <a:ext cx="2645956" cy="3109563"/>
          </a:xfrm>
          <a:custGeom>
            <a:avLst/>
            <a:gdLst/>
            <a:ahLst/>
            <a:cxnLst/>
            <a:rect r="r" b="b" t="t" l="l"/>
            <a:pathLst>
              <a:path h="3109563" w="2645956">
                <a:moveTo>
                  <a:pt x="0" y="0"/>
                </a:moveTo>
                <a:lnTo>
                  <a:pt x="2645955" y="0"/>
                </a:lnTo>
                <a:lnTo>
                  <a:pt x="2645955" y="3109564"/>
                </a:lnTo>
                <a:lnTo>
                  <a:pt x="0" y="310956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763230"/>
            <a:ext cx="8853170" cy="1427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684"/>
              </a:lnSpc>
            </a:pPr>
            <a:r>
              <a:rPr lang="en-US" sz="8345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Seguridad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4108704"/>
            <a:ext cx="9874618" cy="19743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3983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Inicio de Sesión y Cierre de Sesión</a:t>
            </a:r>
          </a:p>
          <a:p>
            <a:pPr algn="l" marL="518160" indent="-259080" lvl="1">
              <a:lnSpc>
                <a:spcPts val="3983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Gestión de Sesiones:</a:t>
            </a:r>
            <a:r>
              <a:rPr lang="en-US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 utilizando cookies firmadas</a:t>
            </a:r>
          </a:p>
          <a:p>
            <a:pPr algn="l" marL="518160" indent="-259080" lvl="1">
              <a:lnSpc>
                <a:spcPts val="3983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Recuerdame (Remember Me):</a:t>
            </a:r>
            <a:r>
              <a:rPr lang="en-US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utilizando cookies seguras con tiempo de expiración configurable.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44675" y="6902384"/>
            <a:ext cx="4488775" cy="5964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20"/>
              </a:lnSpc>
              <a:spcBef>
                <a:spcPct val="0"/>
              </a:spcBef>
            </a:pPr>
            <a:r>
              <a:rPr lang="en-US" sz="3443">
                <a:solidFill>
                  <a:srgbClr val="2EB060"/>
                </a:solidFill>
                <a:latin typeface="Now Bold"/>
                <a:ea typeface="Now Bold"/>
                <a:cs typeface="Now Bold"/>
                <a:sym typeface="Now Bold"/>
              </a:rPr>
              <a:t>Protección de Datos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7788783"/>
            <a:ext cx="9874618" cy="14695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3983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Encriptación de Contraseñas:</a:t>
            </a:r>
            <a:r>
              <a:rPr lang="en-US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utilizando técnicas de hashing</a:t>
            </a:r>
          </a:p>
          <a:p>
            <a:pPr algn="l" marL="518160" indent="-259080" lvl="1">
              <a:lnSpc>
                <a:spcPts val="3983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Seguridad de las Cookies</a:t>
            </a:r>
          </a:p>
          <a:p>
            <a:pPr algn="l">
              <a:lnSpc>
                <a:spcPts val="3983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3226513"/>
            <a:ext cx="9009502" cy="5964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20"/>
              </a:lnSpc>
              <a:spcBef>
                <a:spcPct val="0"/>
              </a:spcBef>
            </a:pPr>
            <a:r>
              <a:rPr lang="en-US" sz="3443">
                <a:solidFill>
                  <a:srgbClr val="2EB060"/>
                </a:solidFill>
                <a:latin typeface="Now Bold"/>
                <a:ea typeface="Now Bold"/>
                <a:cs typeface="Now Bold"/>
                <a:sym typeface="Now Bold"/>
              </a:rPr>
              <a:t>Autenticación y Gestión de Sesiones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817131" y="6677799"/>
            <a:ext cx="6601579" cy="6601579"/>
          </a:xfrm>
          <a:custGeom>
            <a:avLst/>
            <a:gdLst/>
            <a:ahLst/>
            <a:cxnLst/>
            <a:rect r="r" b="b" t="t" l="l"/>
            <a:pathLst>
              <a:path h="6601579" w="6601579">
                <a:moveTo>
                  <a:pt x="0" y="0"/>
                </a:moveTo>
                <a:lnTo>
                  <a:pt x="6601579" y="0"/>
                </a:lnTo>
                <a:lnTo>
                  <a:pt x="6601579" y="6601579"/>
                </a:lnTo>
                <a:lnTo>
                  <a:pt x="0" y="66015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0415872">
            <a:off x="-314889" y="-1306346"/>
            <a:ext cx="5148065" cy="5148065"/>
          </a:xfrm>
          <a:custGeom>
            <a:avLst/>
            <a:gdLst/>
            <a:ahLst/>
            <a:cxnLst/>
            <a:rect r="r" b="b" t="t" l="l"/>
            <a:pathLst>
              <a:path h="5148065" w="5148065">
                <a:moveTo>
                  <a:pt x="0" y="0"/>
                </a:moveTo>
                <a:lnTo>
                  <a:pt x="5148065" y="0"/>
                </a:lnTo>
                <a:lnTo>
                  <a:pt x="5148065" y="5148065"/>
                </a:lnTo>
                <a:lnTo>
                  <a:pt x="0" y="51480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445376" y="2837433"/>
            <a:ext cx="13397248" cy="6420867"/>
          </a:xfrm>
          <a:custGeom>
            <a:avLst/>
            <a:gdLst/>
            <a:ahLst/>
            <a:cxnLst/>
            <a:rect r="r" b="b" t="t" l="l"/>
            <a:pathLst>
              <a:path h="6420867" w="13397248">
                <a:moveTo>
                  <a:pt x="0" y="0"/>
                </a:moveTo>
                <a:lnTo>
                  <a:pt x="13397248" y="0"/>
                </a:lnTo>
                <a:lnTo>
                  <a:pt x="13397248" y="6420867"/>
                </a:lnTo>
                <a:lnTo>
                  <a:pt x="0" y="642086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378208" y="692376"/>
            <a:ext cx="7531583" cy="1036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Login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817131" y="6677799"/>
            <a:ext cx="6601579" cy="6601579"/>
          </a:xfrm>
          <a:custGeom>
            <a:avLst/>
            <a:gdLst/>
            <a:ahLst/>
            <a:cxnLst/>
            <a:rect r="r" b="b" t="t" l="l"/>
            <a:pathLst>
              <a:path h="6601579" w="6601579">
                <a:moveTo>
                  <a:pt x="0" y="0"/>
                </a:moveTo>
                <a:lnTo>
                  <a:pt x="6601579" y="0"/>
                </a:lnTo>
                <a:lnTo>
                  <a:pt x="6601579" y="6601579"/>
                </a:lnTo>
                <a:lnTo>
                  <a:pt x="0" y="66015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483952">
            <a:off x="-3632607" y="-3185915"/>
            <a:ext cx="8855983" cy="7648349"/>
          </a:xfrm>
          <a:custGeom>
            <a:avLst/>
            <a:gdLst/>
            <a:ahLst/>
            <a:cxnLst/>
            <a:rect r="r" b="b" t="t" l="l"/>
            <a:pathLst>
              <a:path h="7648349" w="8855983">
                <a:moveTo>
                  <a:pt x="0" y="0"/>
                </a:moveTo>
                <a:lnTo>
                  <a:pt x="8855982" y="0"/>
                </a:lnTo>
                <a:lnTo>
                  <a:pt x="8855982" y="7648349"/>
                </a:lnTo>
                <a:lnTo>
                  <a:pt x="0" y="764834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445878" y="2820019"/>
            <a:ext cx="13396244" cy="6438281"/>
          </a:xfrm>
          <a:custGeom>
            <a:avLst/>
            <a:gdLst/>
            <a:ahLst/>
            <a:cxnLst/>
            <a:rect r="r" b="b" t="t" l="l"/>
            <a:pathLst>
              <a:path h="6438281" w="13396244">
                <a:moveTo>
                  <a:pt x="0" y="0"/>
                </a:moveTo>
                <a:lnTo>
                  <a:pt x="13396244" y="0"/>
                </a:lnTo>
                <a:lnTo>
                  <a:pt x="13396244" y="6438281"/>
                </a:lnTo>
                <a:lnTo>
                  <a:pt x="0" y="643828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378208" y="692376"/>
            <a:ext cx="7531583" cy="1036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Pantalla de inicio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817131" y="6677799"/>
            <a:ext cx="6601579" cy="6601579"/>
          </a:xfrm>
          <a:custGeom>
            <a:avLst/>
            <a:gdLst/>
            <a:ahLst/>
            <a:cxnLst/>
            <a:rect r="r" b="b" t="t" l="l"/>
            <a:pathLst>
              <a:path h="6601579" w="6601579">
                <a:moveTo>
                  <a:pt x="0" y="0"/>
                </a:moveTo>
                <a:lnTo>
                  <a:pt x="6601579" y="0"/>
                </a:lnTo>
                <a:lnTo>
                  <a:pt x="6601579" y="6601579"/>
                </a:lnTo>
                <a:lnTo>
                  <a:pt x="0" y="66015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0415872">
            <a:off x="-314889" y="-1306346"/>
            <a:ext cx="5148065" cy="5148065"/>
          </a:xfrm>
          <a:custGeom>
            <a:avLst/>
            <a:gdLst/>
            <a:ahLst/>
            <a:cxnLst/>
            <a:rect r="r" b="b" t="t" l="l"/>
            <a:pathLst>
              <a:path h="5148065" w="5148065">
                <a:moveTo>
                  <a:pt x="0" y="0"/>
                </a:moveTo>
                <a:lnTo>
                  <a:pt x="5148065" y="0"/>
                </a:lnTo>
                <a:lnTo>
                  <a:pt x="5148065" y="5148065"/>
                </a:lnTo>
                <a:lnTo>
                  <a:pt x="0" y="51480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446381" y="2853138"/>
            <a:ext cx="13395238" cy="6405162"/>
          </a:xfrm>
          <a:custGeom>
            <a:avLst/>
            <a:gdLst/>
            <a:ahLst/>
            <a:cxnLst/>
            <a:rect r="r" b="b" t="t" l="l"/>
            <a:pathLst>
              <a:path h="6405162" w="13395238">
                <a:moveTo>
                  <a:pt x="0" y="0"/>
                </a:moveTo>
                <a:lnTo>
                  <a:pt x="13395238" y="0"/>
                </a:lnTo>
                <a:lnTo>
                  <a:pt x="13395238" y="6405162"/>
                </a:lnTo>
                <a:lnTo>
                  <a:pt x="0" y="640516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316975" y="692376"/>
            <a:ext cx="9654051" cy="1036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Modulo de recepción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817131" y="6677799"/>
            <a:ext cx="6601579" cy="6601579"/>
          </a:xfrm>
          <a:custGeom>
            <a:avLst/>
            <a:gdLst/>
            <a:ahLst/>
            <a:cxnLst/>
            <a:rect r="r" b="b" t="t" l="l"/>
            <a:pathLst>
              <a:path h="6601579" w="6601579">
                <a:moveTo>
                  <a:pt x="0" y="0"/>
                </a:moveTo>
                <a:lnTo>
                  <a:pt x="6601579" y="0"/>
                </a:lnTo>
                <a:lnTo>
                  <a:pt x="6601579" y="6601579"/>
                </a:lnTo>
                <a:lnTo>
                  <a:pt x="0" y="66015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0415872">
            <a:off x="-314889" y="-1306346"/>
            <a:ext cx="5148065" cy="5148065"/>
          </a:xfrm>
          <a:custGeom>
            <a:avLst/>
            <a:gdLst/>
            <a:ahLst/>
            <a:cxnLst/>
            <a:rect r="r" b="b" t="t" l="l"/>
            <a:pathLst>
              <a:path h="5148065" w="5148065">
                <a:moveTo>
                  <a:pt x="0" y="0"/>
                </a:moveTo>
                <a:lnTo>
                  <a:pt x="5148065" y="0"/>
                </a:lnTo>
                <a:lnTo>
                  <a:pt x="5148065" y="5148065"/>
                </a:lnTo>
                <a:lnTo>
                  <a:pt x="0" y="51480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445878" y="2783930"/>
            <a:ext cx="13396244" cy="6474370"/>
          </a:xfrm>
          <a:custGeom>
            <a:avLst/>
            <a:gdLst/>
            <a:ahLst/>
            <a:cxnLst/>
            <a:rect r="r" b="b" t="t" l="l"/>
            <a:pathLst>
              <a:path h="6474370" w="13396244">
                <a:moveTo>
                  <a:pt x="0" y="0"/>
                </a:moveTo>
                <a:lnTo>
                  <a:pt x="13396244" y="0"/>
                </a:lnTo>
                <a:lnTo>
                  <a:pt x="13396244" y="6474370"/>
                </a:lnTo>
                <a:lnTo>
                  <a:pt x="0" y="647437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378208" y="692376"/>
            <a:ext cx="7531583" cy="1036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Modulo de salida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817131" y="6677799"/>
            <a:ext cx="6601579" cy="6601579"/>
          </a:xfrm>
          <a:custGeom>
            <a:avLst/>
            <a:gdLst/>
            <a:ahLst/>
            <a:cxnLst/>
            <a:rect r="r" b="b" t="t" l="l"/>
            <a:pathLst>
              <a:path h="6601579" w="6601579">
                <a:moveTo>
                  <a:pt x="0" y="0"/>
                </a:moveTo>
                <a:lnTo>
                  <a:pt x="6601579" y="0"/>
                </a:lnTo>
                <a:lnTo>
                  <a:pt x="6601579" y="6601579"/>
                </a:lnTo>
                <a:lnTo>
                  <a:pt x="0" y="66015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0415872">
            <a:off x="-314889" y="-1306346"/>
            <a:ext cx="5148065" cy="5148065"/>
          </a:xfrm>
          <a:custGeom>
            <a:avLst/>
            <a:gdLst/>
            <a:ahLst/>
            <a:cxnLst/>
            <a:rect r="r" b="b" t="t" l="l"/>
            <a:pathLst>
              <a:path h="5148065" w="5148065">
                <a:moveTo>
                  <a:pt x="0" y="0"/>
                </a:moveTo>
                <a:lnTo>
                  <a:pt x="5148065" y="0"/>
                </a:lnTo>
                <a:lnTo>
                  <a:pt x="5148065" y="5148065"/>
                </a:lnTo>
                <a:lnTo>
                  <a:pt x="0" y="51480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116501" y="2518565"/>
            <a:ext cx="14054998" cy="6739735"/>
          </a:xfrm>
          <a:custGeom>
            <a:avLst/>
            <a:gdLst/>
            <a:ahLst/>
            <a:cxnLst/>
            <a:rect r="r" b="b" t="t" l="l"/>
            <a:pathLst>
              <a:path h="6739735" w="14054998">
                <a:moveTo>
                  <a:pt x="0" y="0"/>
                </a:moveTo>
                <a:lnTo>
                  <a:pt x="14054998" y="0"/>
                </a:lnTo>
                <a:lnTo>
                  <a:pt x="14054998" y="6739735"/>
                </a:lnTo>
                <a:lnTo>
                  <a:pt x="0" y="673973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126786" y="692376"/>
            <a:ext cx="10034428" cy="1036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Control de habitaciones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220131" y="-2033103"/>
            <a:ext cx="6601579" cy="6601579"/>
          </a:xfrm>
          <a:custGeom>
            <a:avLst/>
            <a:gdLst/>
            <a:ahLst/>
            <a:cxnLst/>
            <a:rect r="r" b="b" t="t" l="l"/>
            <a:pathLst>
              <a:path h="6601579" w="6601579">
                <a:moveTo>
                  <a:pt x="0" y="0"/>
                </a:moveTo>
                <a:lnTo>
                  <a:pt x="6601580" y="0"/>
                </a:lnTo>
                <a:lnTo>
                  <a:pt x="6601580" y="6601579"/>
                </a:lnTo>
                <a:lnTo>
                  <a:pt x="0" y="66015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0415872">
            <a:off x="-1545333" y="6477925"/>
            <a:ext cx="5148065" cy="5148065"/>
          </a:xfrm>
          <a:custGeom>
            <a:avLst/>
            <a:gdLst/>
            <a:ahLst/>
            <a:cxnLst/>
            <a:rect r="r" b="b" t="t" l="l"/>
            <a:pathLst>
              <a:path h="5148065" w="5148065">
                <a:moveTo>
                  <a:pt x="0" y="0"/>
                </a:moveTo>
                <a:lnTo>
                  <a:pt x="5148066" y="0"/>
                </a:lnTo>
                <a:lnTo>
                  <a:pt x="5148066" y="5148065"/>
                </a:lnTo>
                <a:lnTo>
                  <a:pt x="0" y="51480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079764" y="2427345"/>
            <a:ext cx="14213287" cy="6830955"/>
          </a:xfrm>
          <a:custGeom>
            <a:avLst/>
            <a:gdLst/>
            <a:ahLst/>
            <a:cxnLst/>
            <a:rect r="r" b="b" t="t" l="l"/>
            <a:pathLst>
              <a:path h="6830955" w="14213287">
                <a:moveTo>
                  <a:pt x="0" y="0"/>
                </a:moveTo>
                <a:lnTo>
                  <a:pt x="14213288" y="0"/>
                </a:lnTo>
                <a:lnTo>
                  <a:pt x="14213288" y="6830955"/>
                </a:lnTo>
                <a:lnTo>
                  <a:pt x="0" y="683095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458654" y="692376"/>
            <a:ext cx="11370693" cy="1036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Visualización de huespedes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817131" y="6677799"/>
            <a:ext cx="6601579" cy="6601579"/>
          </a:xfrm>
          <a:custGeom>
            <a:avLst/>
            <a:gdLst/>
            <a:ahLst/>
            <a:cxnLst/>
            <a:rect r="r" b="b" t="t" l="l"/>
            <a:pathLst>
              <a:path h="6601579" w="6601579">
                <a:moveTo>
                  <a:pt x="0" y="0"/>
                </a:moveTo>
                <a:lnTo>
                  <a:pt x="6601579" y="0"/>
                </a:lnTo>
                <a:lnTo>
                  <a:pt x="6601579" y="6601579"/>
                </a:lnTo>
                <a:lnTo>
                  <a:pt x="0" y="66015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0415872">
            <a:off x="-314889" y="-1306346"/>
            <a:ext cx="5148065" cy="5148065"/>
          </a:xfrm>
          <a:custGeom>
            <a:avLst/>
            <a:gdLst/>
            <a:ahLst/>
            <a:cxnLst/>
            <a:rect r="r" b="b" t="t" l="l"/>
            <a:pathLst>
              <a:path h="5148065" w="5148065">
                <a:moveTo>
                  <a:pt x="0" y="0"/>
                </a:moveTo>
                <a:lnTo>
                  <a:pt x="5148065" y="0"/>
                </a:lnTo>
                <a:lnTo>
                  <a:pt x="5148065" y="5148065"/>
                </a:lnTo>
                <a:lnTo>
                  <a:pt x="0" y="51480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445878" y="2834455"/>
            <a:ext cx="13396244" cy="6423845"/>
          </a:xfrm>
          <a:custGeom>
            <a:avLst/>
            <a:gdLst/>
            <a:ahLst/>
            <a:cxnLst/>
            <a:rect r="r" b="b" t="t" l="l"/>
            <a:pathLst>
              <a:path h="6423845" w="13396244">
                <a:moveTo>
                  <a:pt x="0" y="0"/>
                </a:moveTo>
                <a:lnTo>
                  <a:pt x="13396244" y="0"/>
                </a:lnTo>
                <a:lnTo>
                  <a:pt x="13396244" y="6423845"/>
                </a:lnTo>
                <a:lnTo>
                  <a:pt x="0" y="642384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AutoShape 5" id="5"/>
          <p:cNvSpPr/>
          <p:nvPr/>
        </p:nvSpPr>
        <p:spPr>
          <a:xfrm flipV="true">
            <a:off x="14292985" y="4055679"/>
            <a:ext cx="1697692" cy="807452"/>
          </a:xfrm>
          <a:prstGeom prst="line">
            <a:avLst/>
          </a:prstGeom>
          <a:ln cap="flat" w="66675">
            <a:solidFill>
              <a:srgbClr val="FF1616"/>
            </a:solidFill>
            <a:prstDash val="solid"/>
            <a:headEnd type="arrow" len="sm" w="med"/>
            <a:tailEnd type="none" len="sm" w="sm"/>
          </a:ln>
        </p:spPr>
      </p:sp>
      <p:sp>
        <p:nvSpPr>
          <p:cNvPr name="TextBox 6" id="6"/>
          <p:cNvSpPr txBox="true"/>
          <p:nvPr/>
        </p:nvSpPr>
        <p:spPr>
          <a:xfrm rot="0">
            <a:off x="16202519" y="5880668"/>
            <a:ext cx="2892534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80"/>
              </a:lnSpc>
            </a:pPr>
            <a:r>
              <a:rPr lang="en-US" sz="2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Editar usuario</a:t>
            </a:r>
          </a:p>
        </p:txBody>
      </p:sp>
      <p:sp>
        <p:nvSpPr>
          <p:cNvPr name="AutoShape 7" id="7"/>
          <p:cNvSpPr/>
          <p:nvPr/>
        </p:nvSpPr>
        <p:spPr>
          <a:xfrm flipV="true">
            <a:off x="14073949" y="6086091"/>
            <a:ext cx="2128570" cy="591708"/>
          </a:xfrm>
          <a:prstGeom prst="line">
            <a:avLst/>
          </a:prstGeom>
          <a:ln cap="flat" w="66675">
            <a:solidFill>
              <a:srgbClr val="1E6EB5"/>
            </a:solidFill>
            <a:prstDash val="solid"/>
            <a:headEnd type="arrow" len="sm" w="med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 flipV="true">
            <a:off x="12299072" y="1435009"/>
            <a:ext cx="2258543" cy="3101889"/>
          </a:xfrm>
          <a:prstGeom prst="line">
            <a:avLst/>
          </a:prstGeom>
          <a:ln cap="flat" w="66675">
            <a:solidFill>
              <a:srgbClr val="5AC8BD"/>
            </a:solidFill>
            <a:prstDash val="solid"/>
            <a:headEnd type="arrow" len="sm" w="med"/>
            <a:tailEnd type="none" len="sm" w="sm"/>
          </a:ln>
        </p:spPr>
      </p:sp>
      <p:sp>
        <p:nvSpPr>
          <p:cNvPr name="TextBox 9" id="9"/>
          <p:cNvSpPr txBox="true"/>
          <p:nvPr/>
        </p:nvSpPr>
        <p:spPr>
          <a:xfrm rot="0">
            <a:off x="5378208" y="692376"/>
            <a:ext cx="7531583" cy="1036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6000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Control de usuarios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5990678" y="3850257"/>
            <a:ext cx="2892534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80"/>
              </a:lnSpc>
            </a:pPr>
            <a:r>
              <a:rPr lang="en-US" sz="2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borrar usuario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4557614" y="1229586"/>
            <a:ext cx="3289810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80"/>
              </a:lnSpc>
            </a:pPr>
            <a:r>
              <a:rPr lang="en-US" sz="2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Estado del usuario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945281"/>
            <a:ext cx="8826664" cy="1036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6000">
                <a:solidFill>
                  <a:srgbClr val="FFF7F1"/>
                </a:solidFill>
                <a:latin typeface="Now Bold"/>
                <a:ea typeface="Now Bold"/>
                <a:cs typeface="Now Bold"/>
                <a:sym typeface="Now Bold"/>
              </a:rPr>
              <a:t>Contexto del proyecto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-7613816">
            <a:off x="6508488" y="6432121"/>
            <a:ext cx="14639359" cy="12643082"/>
          </a:xfrm>
          <a:custGeom>
            <a:avLst/>
            <a:gdLst/>
            <a:ahLst/>
            <a:cxnLst/>
            <a:rect r="r" b="b" t="t" l="l"/>
            <a:pathLst>
              <a:path h="12643082" w="14639359">
                <a:moveTo>
                  <a:pt x="0" y="0"/>
                </a:moveTo>
                <a:lnTo>
                  <a:pt x="14639358" y="0"/>
                </a:lnTo>
                <a:lnTo>
                  <a:pt x="14639358" y="12643082"/>
                </a:lnTo>
                <a:lnTo>
                  <a:pt x="0" y="126430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10415872">
            <a:off x="9087920" y="8127034"/>
            <a:ext cx="3212938" cy="3212938"/>
          </a:xfrm>
          <a:custGeom>
            <a:avLst/>
            <a:gdLst/>
            <a:ahLst/>
            <a:cxnLst/>
            <a:rect r="r" b="b" t="t" l="l"/>
            <a:pathLst>
              <a:path h="3212938" w="3212938">
                <a:moveTo>
                  <a:pt x="0" y="0"/>
                </a:moveTo>
                <a:lnTo>
                  <a:pt x="3212939" y="0"/>
                </a:lnTo>
                <a:lnTo>
                  <a:pt x="3212939" y="3212938"/>
                </a:lnTo>
                <a:lnTo>
                  <a:pt x="0" y="32129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987210" y="1356342"/>
            <a:ext cx="6601579" cy="6601579"/>
          </a:xfrm>
          <a:custGeom>
            <a:avLst/>
            <a:gdLst/>
            <a:ahLst/>
            <a:cxnLst/>
            <a:rect r="r" b="b" t="t" l="l"/>
            <a:pathLst>
              <a:path h="6601579" w="6601579">
                <a:moveTo>
                  <a:pt x="0" y="0"/>
                </a:moveTo>
                <a:lnTo>
                  <a:pt x="6601580" y="0"/>
                </a:lnTo>
                <a:lnTo>
                  <a:pt x="6601580" y="6601579"/>
                </a:lnTo>
                <a:lnTo>
                  <a:pt x="0" y="660157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7300595"/>
            <a:ext cx="11670865" cy="1957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80"/>
              </a:lnSpc>
              <a:spcBef>
                <a:spcPct val="0"/>
              </a:spcBef>
            </a:pPr>
            <a:r>
              <a:rPr lang="en-US" sz="3700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Desarrollar un sistema informático que facilite la gestión de habitaciones y pasajeros del hotel "Duerme Bien"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3346441"/>
            <a:ext cx="11670865" cy="2622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80"/>
              </a:lnSpc>
              <a:spcBef>
                <a:spcPct val="0"/>
              </a:spcBef>
            </a:pPr>
            <a:r>
              <a:rPr lang="en-US" sz="3700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Este proyecto consiste en desarrollar un sistema informático para gestionar el registro y control de los pasajeros y habitaciones del hotel "Duerme Bien".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6448877"/>
            <a:ext cx="8826664" cy="6540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20"/>
              </a:lnSpc>
            </a:pPr>
            <a:r>
              <a:rPr lang="en-US" sz="3800">
                <a:solidFill>
                  <a:srgbClr val="FF004C"/>
                </a:solidFill>
                <a:latin typeface="Now Bold"/>
                <a:ea typeface="Now Bold"/>
                <a:cs typeface="Now Bold"/>
                <a:sym typeface="Now Bold"/>
              </a:rPr>
              <a:t>Objetivo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2461487"/>
            <a:ext cx="8826664" cy="6540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20"/>
              </a:lnSpc>
            </a:pPr>
            <a:r>
              <a:rPr lang="en-US" sz="3800">
                <a:solidFill>
                  <a:srgbClr val="FF004C"/>
                </a:solidFill>
                <a:latin typeface="Now Bold"/>
                <a:ea typeface="Now Bold"/>
                <a:cs typeface="Now Bold"/>
                <a:sym typeface="Now Bold"/>
              </a:rPr>
              <a:t>Descripción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191970">
            <a:off x="-5676506" y="-1178041"/>
            <a:ext cx="14639359" cy="12643082"/>
          </a:xfrm>
          <a:custGeom>
            <a:avLst/>
            <a:gdLst/>
            <a:ahLst/>
            <a:cxnLst/>
            <a:rect r="r" b="b" t="t" l="l"/>
            <a:pathLst>
              <a:path h="12643082" w="14639359">
                <a:moveTo>
                  <a:pt x="0" y="0"/>
                </a:moveTo>
                <a:lnTo>
                  <a:pt x="14639359" y="0"/>
                </a:lnTo>
                <a:lnTo>
                  <a:pt x="14639359" y="12643082"/>
                </a:lnTo>
                <a:lnTo>
                  <a:pt x="0" y="126430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9752267" y="4351300"/>
            <a:ext cx="6319354" cy="14584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0863"/>
              </a:lnSpc>
            </a:pPr>
            <a:r>
              <a:rPr lang="en-US" sz="11435" spc="-194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Gracias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2357445" y="5678068"/>
            <a:ext cx="3714177" cy="815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Now"/>
                <a:ea typeface="Now"/>
                <a:cs typeface="Now"/>
                <a:sym typeface="Now"/>
              </a:rPr>
              <a:t>por </a:t>
            </a:r>
          </a:p>
          <a:p>
            <a:pPr algn="r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Now"/>
                <a:ea typeface="Now"/>
                <a:cs typeface="Now"/>
                <a:sym typeface="Now"/>
              </a:rPr>
              <a:t>Diego Arias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10415872">
            <a:off x="2837778" y="423978"/>
            <a:ext cx="5277584" cy="5277584"/>
          </a:xfrm>
          <a:custGeom>
            <a:avLst/>
            <a:gdLst/>
            <a:ahLst/>
            <a:cxnLst/>
            <a:rect r="r" b="b" t="t" l="l"/>
            <a:pathLst>
              <a:path h="5277584" w="5277584">
                <a:moveTo>
                  <a:pt x="0" y="0"/>
                </a:moveTo>
                <a:lnTo>
                  <a:pt x="5277583" y="0"/>
                </a:lnTo>
                <a:lnTo>
                  <a:pt x="5277583" y="5277584"/>
                </a:lnTo>
                <a:lnTo>
                  <a:pt x="0" y="527758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899310" y="7201395"/>
            <a:ext cx="4774256" cy="4774256"/>
          </a:xfrm>
          <a:custGeom>
            <a:avLst/>
            <a:gdLst/>
            <a:ahLst/>
            <a:cxnLst/>
            <a:rect r="r" b="b" t="t" l="l"/>
            <a:pathLst>
              <a:path h="4774256" w="4774256">
                <a:moveTo>
                  <a:pt x="0" y="0"/>
                </a:moveTo>
                <a:lnTo>
                  <a:pt x="4774256" y="0"/>
                </a:lnTo>
                <a:lnTo>
                  <a:pt x="4774256" y="4774256"/>
                </a:lnTo>
                <a:lnTo>
                  <a:pt x="0" y="477425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7613816">
            <a:off x="6508488" y="6432121"/>
            <a:ext cx="14639359" cy="12643082"/>
          </a:xfrm>
          <a:custGeom>
            <a:avLst/>
            <a:gdLst/>
            <a:ahLst/>
            <a:cxnLst/>
            <a:rect r="r" b="b" t="t" l="l"/>
            <a:pathLst>
              <a:path h="12643082" w="14639359">
                <a:moveTo>
                  <a:pt x="0" y="0"/>
                </a:moveTo>
                <a:lnTo>
                  <a:pt x="14639358" y="0"/>
                </a:lnTo>
                <a:lnTo>
                  <a:pt x="14639358" y="12643082"/>
                </a:lnTo>
                <a:lnTo>
                  <a:pt x="0" y="126430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0415872">
            <a:off x="9087920" y="8127034"/>
            <a:ext cx="3212938" cy="3212938"/>
          </a:xfrm>
          <a:custGeom>
            <a:avLst/>
            <a:gdLst/>
            <a:ahLst/>
            <a:cxnLst/>
            <a:rect r="r" b="b" t="t" l="l"/>
            <a:pathLst>
              <a:path h="3212938" w="3212938">
                <a:moveTo>
                  <a:pt x="0" y="0"/>
                </a:moveTo>
                <a:lnTo>
                  <a:pt x="3212939" y="0"/>
                </a:lnTo>
                <a:lnTo>
                  <a:pt x="3212939" y="3212938"/>
                </a:lnTo>
                <a:lnTo>
                  <a:pt x="0" y="32129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987210" y="1356342"/>
            <a:ext cx="6601579" cy="6601579"/>
          </a:xfrm>
          <a:custGeom>
            <a:avLst/>
            <a:gdLst/>
            <a:ahLst/>
            <a:cxnLst/>
            <a:rect r="r" b="b" t="t" l="l"/>
            <a:pathLst>
              <a:path h="6601579" w="6601579">
                <a:moveTo>
                  <a:pt x="0" y="0"/>
                </a:moveTo>
                <a:lnTo>
                  <a:pt x="6601580" y="0"/>
                </a:lnTo>
                <a:lnTo>
                  <a:pt x="6601580" y="6601579"/>
                </a:lnTo>
                <a:lnTo>
                  <a:pt x="0" y="660157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6766567" y="6218381"/>
            <a:ext cx="4553844" cy="545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CSS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476590" y="6218381"/>
            <a:ext cx="4553844" cy="545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JAVASCRIPT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57565" y="6218381"/>
            <a:ext cx="4553844" cy="545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HTML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017315" y="1887959"/>
            <a:ext cx="14253369" cy="1036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FFE052"/>
                </a:solidFill>
                <a:latin typeface="Now Bold"/>
                <a:ea typeface="Now Bold"/>
                <a:cs typeface="Now Bold"/>
                <a:sym typeface="Now Bold"/>
              </a:rPr>
              <a:t>FRONT END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73814" y="7039501"/>
            <a:ext cx="5151921" cy="2019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799" indent="-215899" lvl="1">
              <a:lnSpc>
                <a:spcPts val="3299"/>
              </a:lnSpc>
              <a:buFont typeface="Arial"/>
              <a:buChar char="•"/>
            </a:pPr>
            <a:r>
              <a:rPr lang="en-US" sz="1999">
                <a:solidFill>
                  <a:srgbClr val="FFFFFF"/>
                </a:solidFill>
                <a:latin typeface="Now"/>
                <a:ea typeface="Now"/>
                <a:cs typeface="Now"/>
                <a:sym typeface="Now"/>
              </a:rPr>
              <a:t>Lenguaje de marcado</a:t>
            </a:r>
          </a:p>
          <a:p>
            <a:pPr algn="l" marL="431799" indent="-215899" lvl="1">
              <a:lnSpc>
                <a:spcPts val="3299"/>
              </a:lnSpc>
              <a:buFont typeface="Arial"/>
              <a:buChar char="•"/>
            </a:pPr>
            <a:r>
              <a:rPr lang="en-US" sz="1999">
                <a:solidFill>
                  <a:srgbClr val="FFFFFF"/>
                </a:solidFill>
                <a:latin typeface="Now"/>
                <a:ea typeface="Now"/>
                <a:cs typeface="Now"/>
                <a:sym typeface="Now"/>
              </a:rPr>
              <a:t>Estructura básica de la aplicación.</a:t>
            </a:r>
          </a:p>
          <a:p>
            <a:pPr algn="l" marL="431799" indent="-215899" lvl="1">
              <a:lnSpc>
                <a:spcPts val="3299"/>
              </a:lnSpc>
              <a:buFont typeface="Arial"/>
              <a:buChar char="•"/>
            </a:pPr>
            <a:r>
              <a:rPr lang="en-US" sz="1999">
                <a:solidFill>
                  <a:srgbClr val="FFFFFF"/>
                </a:solidFill>
                <a:latin typeface="Now"/>
                <a:ea typeface="Now"/>
                <a:cs typeface="Now"/>
                <a:sym typeface="Now"/>
              </a:rPr>
              <a:t>Organiza contenido en elementos como encabezados, párrafos, y formularios.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3608476" y="3523154"/>
            <a:ext cx="2319153" cy="2384176"/>
          </a:xfrm>
          <a:custGeom>
            <a:avLst/>
            <a:gdLst/>
            <a:ahLst/>
            <a:cxnLst/>
            <a:rect r="r" b="b" t="t" l="l"/>
            <a:pathLst>
              <a:path h="2384176" w="2319153">
                <a:moveTo>
                  <a:pt x="0" y="0"/>
                </a:moveTo>
                <a:lnTo>
                  <a:pt x="2319153" y="0"/>
                </a:lnTo>
                <a:lnTo>
                  <a:pt x="2319153" y="2384177"/>
                </a:lnTo>
                <a:lnTo>
                  <a:pt x="0" y="238417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2488478" y="3569892"/>
            <a:ext cx="2092019" cy="2415910"/>
          </a:xfrm>
          <a:custGeom>
            <a:avLst/>
            <a:gdLst/>
            <a:ahLst/>
            <a:cxnLst/>
            <a:rect r="r" b="b" t="t" l="l"/>
            <a:pathLst>
              <a:path h="2415910" w="2092019">
                <a:moveTo>
                  <a:pt x="0" y="0"/>
                </a:moveTo>
                <a:lnTo>
                  <a:pt x="2092019" y="0"/>
                </a:lnTo>
                <a:lnTo>
                  <a:pt x="2092019" y="2415911"/>
                </a:lnTo>
                <a:lnTo>
                  <a:pt x="0" y="241591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-22118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7984847" y="3569892"/>
            <a:ext cx="2290700" cy="2290700"/>
          </a:xfrm>
          <a:custGeom>
            <a:avLst/>
            <a:gdLst/>
            <a:ahLst/>
            <a:cxnLst/>
            <a:rect r="r" b="b" t="t" l="l"/>
            <a:pathLst>
              <a:path h="2290700" w="2290700">
                <a:moveTo>
                  <a:pt x="0" y="0"/>
                </a:moveTo>
                <a:lnTo>
                  <a:pt x="2290700" y="0"/>
                </a:lnTo>
                <a:lnTo>
                  <a:pt x="2290700" y="2290701"/>
                </a:lnTo>
                <a:lnTo>
                  <a:pt x="0" y="2290701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6867078" y="7039501"/>
            <a:ext cx="4553844" cy="2428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799" indent="-215899" lvl="1">
              <a:lnSpc>
                <a:spcPts val="3299"/>
              </a:lnSpc>
              <a:buFont typeface="Arial"/>
              <a:buChar char="•"/>
            </a:pPr>
            <a:r>
              <a:rPr lang="en-US" sz="1999">
                <a:solidFill>
                  <a:srgbClr val="FFFFFF"/>
                </a:solidFill>
                <a:latin typeface="Now"/>
                <a:ea typeface="Now"/>
                <a:cs typeface="Now"/>
                <a:sym typeface="Now"/>
              </a:rPr>
              <a:t>Lenguaje de estilos</a:t>
            </a:r>
          </a:p>
          <a:p>
            <a:pPr algn="l" marL="431799" indent="-215899" lvl="1">
              <a:lnSpc>
                <a:spcPts val="3299"/>
              </a:lnSpc>
              <a:buFont typeface="Arial"/>
              <a:buChar char="•"/>
            </a:pPr>
            <a:r>
              <a:rPr lang="en-US" sz="1999">
                <a:solidFill>
                  <a:srgbClr val="FFFFFF"/>
                </a:solidFill>
                <a:latin typeface="Now"/>
                <a:ea typeface="Now"/>
                <a:cs typeface="Now"/>
                <a:sym typeface="Now"/>
              </a:rPr>
              <a:t>Diseño y estilo visual.</a:t>
            </a:r>
          </a:p>
          <a:p>
            <a:pPr algn="l" marL="431799" indent="-215899" lvl="1">
              <a:lnSpc>
                <a:spcPts val="3299"/>
              </a:lnSpc>
              <a:buFont typeface="Arial"/>
              <a:buChar char="•"/>
            </a:pPr>
            <a:r>
              <a:rPr lang="en-US" sz="1999">
                <a:solidFill>
                  <a:srgbClr val="FFFFFF"/>
                </a:solidFill>
                <a:latin typeface="Now"/>
                <a:ea typeface="Now"/>
                <a:cs typeface="Now"/>
                <a:sym typeface="Now"/>
              </a:rPr>
              <a:t>Controla colores, fuentes, y disposición.</a:t>
            </a:r>
          </a:p>
          <a:p>
            <a:pPr algn="l" marL="431799" indent="-215899" lvl="1">
              <a:lnSpc>
                <a:spcPts val="3299"/>
              </a:lnSpc>
              <a:buFont typeface="Arial"/>
              <a:buChar char="•"/>
            </a:pPr>
            <a:r>
              <a:rPr lang="en-US" sz="1999">
                <a:solidFill>
                  <a:srgbClr val="FFFFFF"/>
                </a:solidFill>
                <a:latin typeface="Now"/>
                <a:ea typeface="Now"/>
                <a:cs typeface="Now"/>
                <a:sym typeface="Now"/>
              </a:rPr>
              <a:t>Asegura un diseño responsivo y atractivo.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127366" y="7039501"/>
            <a:ext cx="5710023" cy="2019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799" indent="-215899" lvl="1">
              <a:lnSpc>
                <a:spcPts val="3299"/>
              </a:lnSpc>
              <a:buFont typeface="Arial"/>
              <a:buChar char="•"/>
            </a:pPr>
            <a:r>
              <a:rPr lang="en-US" sz="1999">
                <a:solidFill>
                  <a:srgbClr val="FFFFFF"/>
                </a:solidFill>
                <a:latin typeface="Now"/>
                <a:ea typeface="Now"/>
                <a:cs typeface="Now"/>
                <a:sym typeface="Now"/>
              </a:rPr>
              <a:t>Lenguaje de programación web</a:t>
            </a:r>
          </a:p>
          <a:p>
            <a:pPr algn="l" marL="431799" indent="-215899" lvl="1">
              <a:lnSpc>
                <a:spcPts val="3299"/>
              </a:lnSpc>
              <a:buFont typeface="Arial"/>
              <a:buChar char="•"/>
            </a:pPr>
            <a:r>
              <a:rPr lang="en-US" sz="1999">
                <a:solidFill>
                  <a:srgbClr val="FFFFFF"/>
                </a:solidFill>
                <a:latin typeface="Now"/>
                <a:ea typeface="Now"/>
                <a:cs typeface="Now"/>
                <a:sym typeface="Now"/>
              </a:rPr>
              <a:t>Se utilizó para cargar contenido dinamico en las paginas</a:t>
            </a:r>
          </a:p>
          <a:p>
            <a:pPr algn="l" marL="431799" indent="-215899" lvl="1">
              <a:lnSpc>
                <a:spcPts val="3299"/>
              </a:lnSpc>
              <a:buFont typeface="Arial"/>
              <a:buChar char="•"/>
            </a:pPr>
            <a:r>
              <a:rPr lang="en-US" sz="1999">
                <a:solidFill>
                  <a:srgbClr val="FFFFFF"/>
                </a:solidFill>
                <a:latin typeface="Now"/>
                <a:ea typeface="Now"/>
                <a:cs typeface="Now"/>
                <a:sym typeface="Now"/>
              </a:rPr>
              <a:t>Se conecta al servidor mediante AJAX para mejorar la experiencia del usuario.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201026" y="367063"/>
            <a:ext cx="13885948" cy="1036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Herramientas utilizadas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113322">
            <a:off x="-10197871" y="-4345615"/>
            <a:ext cx="19553876" cy="16887439"/>
          </a:xfrm>
          <a:custGeom>
            <a:avLst/>
            <a:gdLst/>
            <a:ahLst/>
            <a:cxnLst/>
            <a:rect r="r" b="b" t="t" l="l"/>
            <a:pathLst>
              <a:path h="16887439" w="19553876">
                <a:moveTo>
                  <a:pt x="0" y="0"/>
                </a:moveTo>
                <a:lnTo>
                  <a:pt x="19553877" y="0"/>
                </a:lnTo>
                <a:lnTo>
                  <a:pt x="19553877" y="16887438"/>
                </a:lnTo>
                <a:lnTo>
                  <a:pt x="0" y="168874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980892" y="6294011"/>
            <a:ext cx="4553844" cy="545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Fask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2690915" y="6294011"/>
            <a:ext cx="4553844" cy="545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MySQL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471890" y="6294011"/>
            <a:ext cx="4553844" cy="545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Python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017315" y="1831327"/>
            <a:ext cx="14253369" cy="1036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0277BD"/>
                </a:solidFill>
                <a:latin typeface="Now Bold"/>
                <a:ea typeface="Now Bold"/>
                <a:cs typeface="Now Bold"/>
                <a:sym typeface="Now Bold"/>
              </a:rPr>
              <a:t>BACK END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471890" y="6897548"/>
            <a:ext cx="4553844" cy="2202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388620" indent="-194310" lvl="1">
              <a:lnSpc>
                <a:spcPts val="2970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Now"/>
                <a:ea typeface="Now"/>
                <a:cs typeface="Now"/>
                <a:sym typeface="Now"/>
              </a:rPr>
              <a:t>Lenguaje de programación principal del proyecto.</a:t>
            </a:r>
          </a:p>
          <a:p>
            <a:pPr algn="just" marL="388620" indent="-194310" lvl="1">
              <a:lnSpc>
                <a:spcPts val="2970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Now"/>
                <a:ea typeface="Now"/>
                <a:cs typeface="Now"/>
                <a:sym typeface="Now"/>
              </a:rPr>
              <a:t>Se utilizó para la lógica del servidor, procesamiento de datos y operaciones del backend.</a:t>
            </a:r>
          </a:p>
          <a:p>
            <a:pPr algn="just">
              <a:lnSpc>
                <a:spcPts val="2970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7067600" y="6897548"/>
            <a:ext cx="4553844" cy="2573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388620" indent="-194310" lvl="1">
              <a:lnSpc>
                <a:spcPts val="2970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Now"/>
                <a:ea typeface="Now"/>
                <a:cs typeface="Now"/>
                <a:sym typeface="Now"/>
              </a:rPr>
              <a:t>Framework web ligero de Python.</a:t>
            </a:r>
          </a:p>
          <a:p>
            <a:pPr algn="just" marL="388620" indent="-194310" lvl="1">
              <a:lnSpc>
                <a:spcPts val="2970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Now"/>
                <a:ea typeface="Now"/>
                <a:cs typeface="Now"/>
                <a:sym typeface="Now"/>
              </a:rPr>
              <a:t>Facilitó la creación de rutas y manejo de solicitudes HTTP.</a:t>
            </a:r>
          </a:p>
          <a:p>
            <a:pPr algn="just" marL="388620" indent="-194310" lvl="1">
              <a:lnSpc>
                <a:spcPts val="2970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Now"/>
                <a:ea typeface="Now"/>
                <a:cs typeface="Now"/>
                <a:sym typeface="Now"/>
              </a:rPr>
              <a:t>Se utilizó para desarrollar la API y manejar la interacción entre el frontend y el backend.</a:t>
            </a:r>
          </a:p>
          <a:p>
            <a:pPr algn="just">
              <a:lnSpc>
                <a:spcPts val="2970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12705456" y="6897548"/>
            <a:ext cx="4553844" cy="2573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388620" indent="-194310" lvl="1">
              <a:lnSpc>
                <a:spcPts val="2970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Now"/>
                <a:ea typeface="Now"/>
                <a:cs typeface="Now"/>
                <a:sym typeface="Now"/>
              </a:rPr>
              <a:t>Sistema de gestión de bases de datos relacional.</a:t>
            </a:r>
          </a:p>
          <a:p>
            <a:pPr algn="just" marL="388620" indent="-194310" lvl="1">
              <a:lnSpc>
                <a:spcPts val="2970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Now"/>
                <a:ea typeface="Now"/>
                <a:cs typeface="Now"/>
                <a:sym typeface="Now"/>
              </a:rPr>
              <a:t>Se utilizó para almacenar y gestionar datos del proyecto.</a:t>
            </a:r>
          </a:p>
          <a:p>
            <a:pPr algn="just" marL="388620" indent="-194310" lvl="1">
              <a:lnSpc>
                <a:spcPts val="2970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Now"/>
                <a:ea typeface="Now"/>
                <a:cs typeface="Now"/>
                <a:sym typeface="Now"/>
              </a:rPr>
              <a:t>Proporciona consultas eficientes y almacenamiento estructurado de datos.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2478718" y="3409890"/>
            <a:ext cx="2540189" cy="2526333"/>
          </a:xfrm>
          <a:custGeom>
            <a:avLst/>
            <a:gdLst/>
            <a:ahLst/>
            <a:cxnLst/>
            <a:rect r="r" b="b" t="t" l="l"/>
            <a:pathLst>
              <a:path h="2526333" w="2540189">
                <a:moveTo>
                  <a:pt x="0" y="0"/>
                </a:moveTo>
                <a:lnTo>
                  <a:pt x="2540189" y="0"/>
                </a:lnTo>
                <a:lnTo>
                  <a:pt x="2540189" y="2526333"/>
                </a:lnTo>
                <a:lnTo>
                  <a:pt x="0" y="25263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8350814" y="3409890"/>
            <a:ext cx="1723164" cy="2526333"/>
          </a:xfrm>
          <a:custGeom>
            <a:avLst/>
            <a:gdLst/>
            <a:ahLst/>
            <a:cxnLst/>
            <a:rect r="r" b="b" t="t" l="l"/>
            <a:pathLst>
              <a:path h="2526333" w="1723164">
                <a:moveTo>
                  <a:pt x="0" y="0"/>
                </a:moveTo>
                <a:lnTo>
                  <a:pt x="1723164" y="0"/>
                </a:lnTo>
                <a:lnTo>
                  <a:pt x="1723164" y="2526333"/>
                </a:lnTo>
                <a:lnTo>
                  <a:pt x="0" y="252633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3344250" y="3819936"/>
            <a:ext cx="3247174" cy="1706242"/>
          </a:xfrm>
          <a:custGeom>
            <a:avLst/>
            <a:gdLst/>
            <a:ahLst/>
            <a:cxnLst/>
            <a:rect r="r" b="b" t="t" l="l"/>
            <a:pathLst>
              <a:path h="1706242" w="3247174">
                <a:moveTo>
                  <a:pt x="0" y="0"/>
                </a:moveTo>
                <a:lnTo>
                  <a:pt x="3247174" y="0"/>
                </a:lnTo>
                <a:lnTo>
                  <a:pt x="3247174" y="1706242"/>
                </a:lnTo>
                <a:lnTo>
                  <a:pt x="0" y="170624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10415872">
            <a:off x="-2603033" y="-3588668"/>
            <a:ext cx="7302411" cy="7302411"/>
          </a:xfrm>
          <a:custGeom>
            <a:avLst/>
            <a:gdLst/>
            <a:ahLst/>
            <a:cxnLst/>
            <a:rect r="r" b="b" t="t" l="l"/>
            <a:pathLst>
              <a:path h="7302411" w="7302411">
                <a:moveTo>
                  <a:pt x="0" y="0"/>
                </a:moveTo>
                <a:lnTo>
                  <a:pt x="7302411" y="0"/>
                </a:lnTo>
                <a:lnTo>
                  <a:pt x="7302411" y="7302411"/>
                </a:lnTo>
                <a:lnTo>
                  <a:pt x="0" y="730241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2201026" y="367063"/>
            <a:ext cx="13885948" cy="1036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Herramientas utilizadas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581805" y="-3011809"/>
            <a:ext cx="6831679" cy="6831679"/>
          </a:xfrm>
          <a:custGeom>
            <a:avLst/>
            <a:gdLst/>
            <a:ahLst/>
            <a:cxnLst/>
            <a:rect r="r" b="b" t="t" l="l"/>
            <a:pathLst>
              <a:path h="6831679" w="6831679">
                <a:moveTo>
                  <a:pt x="0" y="0"/>
                </a:moveTo>
                <a:lnTo>
                  <a:pt x="6831679" y="0"/>
                </a:lnTo>
                <a:lnTo>
                  <a:pt x="6831679" y="6831679"/>
                </a:lnTo>
                <a:lnTo>
                  <a:pt x="0" y="68316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7412098"/>
            <a:ext cx="1971672" cy="1846202"/>
          </a:xfrm>
          <a:custGeom>
            <a:avLst/>
            <a:gdLst/>
            <a:ahLst/>
            <a:cxnLst/>
            <a:rect r="r" b="b" t="t" l="l"/>
            <a:pathLst>
              <a:path h="1846202" w="1971672">
                <a:moveTo>
                  <a:pt x="0" y="0"/>
                </a:moveTo>
                <a:lnTo>
                  <a:pt x="1971672" y="0"/>
                </a:lnTo>
                <a:lnTo>
                  <a:pt x="1971672" y="1846202"/>
                </a:lnTo>
                <a:lnTo>
                  <a:pt x="0" y="18462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730668" y="914400"/>
            <a:ext cx="8826664" cy="1036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6000">
                <a:solidFill>
                  <a:srgbClr val="FFF7F1"/>
                </a:solidFill>
                <a:latin typeface="Now Bold"/>
                <a:ea typeface="Now Bold"/>
                <a:cs typeface="Now Bold"/>
                <a:sym typeface="Now Bold"/>
              </a:rPr>
              <a:t>Metodologia utilizada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341174" y="5586315"/>
            <a:ext cx="4463468" cy="1320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40"/>
              </a:lnSpc>
            </a:pPr>
            <a:r>
              <a:rPr lang="en-US" sz="10976">
                <a:solidFill>
                  <a:srgbClr val="FF7828"/>
                </a:solidFill>
                <a:latin typeface="More Sugar"/>
                <a:ea typeface="More Sugar"/>
                <a:cs typeface="More Sugar"/>
                <a:sym typeface="More Sugar"/>
              </a:rPr>
              <a:t>Scrum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237760" y="8642890"/>
            <a:ext cx="2670296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FFF7F1"/>
                </a:solidFill>
                <a:latin typeface="Now"/>
                <a:ea typeface="Now"/>
                <a:cs typeface="Now"/>
                <a:sym typeface="Now"/>
              </a:rPr>
              <a:t>2 semanas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3607839"/>
            <a:ext cx="7449971" cy="1036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6000">
                <a:solidFill>
                  <a:srgbClr val="FFF7F1"/>
                </a:solidFill>
                <a:latin typeface="Now Bold"/>
                <a:ea typeface="Now Bold"/>
                <a:cs typeface="Now Bold"/>
                <a:sym typeface="Now Bold"/>
              </a:rPr>
              <a:t>Metodologia Agil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9144000" y="4411629"/>
            <a:ext cx="8591832" cy="4500501"/>
            <a:chOff x="0" y="0"/>
            <a:chExt cx="11455775" cy="6000669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3797446" y="2174022"/>
              <a:ext cx="3174834" cy="105332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6611"/>
                </a:lnSpc>
              </a:pPr>
              <a:r>
                <a:rPr lang="en-US" sz="4722">
                  <a:solidFill>
                    <a:srgbClr val="FFF7F1"/>
                  </a:solidFill>
                  <a:latin typeface="Now Bold"/>
                  <a:ea typeface="Now Bold"/>
                  <a:cs typeface="Now Bold"/>
                  <a:sym typeface="Now Bold"/>
                </a:rPr>
                <a:t>4 sprint</a:t>
              </a:r>
            </a:p>
          </p:txBody>
        </p:sp>
        <p:sp>
          <p:nvSpPr>
            <p:cNvPr name="Freeform 10" id="10"/>
            <p:cNvSpPr/>
            <p:nvPr/>
          </p:nvSpPr>
          <p:spPr>
            <a:xfrm flipH="true" flipV="false" rot="0">
              <a:off x="2176551" y="0"/>
              <a:ext cx="5858839" cy="5758097"/>
            </a:xfrm>
            <a:custGeom>
              <a:avLst/>
              <a:gdLst/>
              <a:ahLst/>
              <a:cxnLst/>
              <a:rect r="r" b="b" t="t" l="l"/>
              <a:pathLst>
                <a:path h="5758097" w="5858839">
                  <a:moveTo>
                    <a:pt x="5858839" y="0"/>
                  </a:moveTo>
                  <a:lnTo>
                    <a:pt x="0" y="0"/>
                  </a:lnTo>
                  <a:lnTo>
                    <a:pt x="0" y="5758097"/>
                  </a:lnTo>
                  <a:lnTo>
                    <a:pt x="5858839" y="5758097"/>
                  </a:lnTo>
                  <a:lnTo>
                    <a:pt x="5858839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11" id="11"/>
            <p:cNvGrpSpPr/>
            <p:nvPr/>
          </p:nvGrpSpPr>
          <p:grpSpPr>
            <a:xfrm rot="0">
              <a:off x="0" y="5150852"/>
              <a:ext cx="5262453" cy="414834"/>
              <a:chOff x="0" y="0"/>
              <a:chExt cx="1003365" cy="79094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1003365" cy="79094"/>
              </a:xfrm>
              <a:custGeom>
                <a:avLst/>
                <a:gdLst/>
                <a:ahLst/>
                <a:cxnLst/>
                <a:rect r="r" b="b" t="t" l="l"/>
                <a:pathLst>
                  <a:path h="79094" w="1003365">
                    <a:moveTo>
                      <a:pt x="0" y="0"/>
                    </a:moveTo>
                    <a:lnTo>
                      <a:pt x="1003365" y="0"/>
                    </a:lnTo>
                    <a:lnTo>
                      <a:pt x="1003365" y="79094"/>
                    </a:lnTo>
                    <a:lnTo>
                      <a:pt x="0" y="79094"/>
                    </a:lnTo>
                    <a:close/>
                  </a:path>
                </a:pathLst>
              </a:custGeom>
              <a:solidFill>
                <a:srgbClr val="E48E00"/>
              </a:solidFill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0" y="-47625"/>
                <a:ext cx="1003365" cy="126719"/>
              </a:xfrm>
              <a:prstGeom prst="rect">
                <a:avLst/>
              </a:prstGeom>
            </p:spPr>
            <p:txBody>
              <a:bodyPr anchor="ctr" rtlCol="false" tIns="52629" lIns="52629" bIns="52629" rIns="52629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grpSp>
          <p:nvGrpSpPr>
            <p:cNvPr name="Group 14" id="14"/>
            <p:cNvGrpSpPr/>
            <p:nvPr/>
          </p:nvGrpSpPr>
          <p:grpSpPr>
            <a:xfrm rot="0">
              <a:off x="7305402" y="4711175"/>
              <a:ext cx="4150373" cy="1289494"/>
              <a:chOff x="0" y="0"/>
              <a:chExt cx="1941392" cy="603178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1941392" cy="603178"/>
              </a:xfrm>
              <a:custGeom>
                <a:avLst/>
                <a:gdLst/>
                <a:ahLst/>
                <a:cxnLst/>
                <a:rect r="r" b="b" t="t" l="l"/>
                <a:pathLst>
                  <a:path h="603178" w="1941392">
                    <a:moveTo>
                      <a:pt x="1941392" y="301589"/>
                    </a:moveTo>
                    <a:lnTo>
                      <a:pt x="1534992" y="0"/>
                    </a:lnTo>
                    <a:lnTo>
                      <a:pt x="1534992" y="203200"/>
                    </a:lnTo>
                    <a:lnTo>
                      <a:pt x="0" y="203200"/>
                    </a:lnTo>
                    <a:lnTo>
                      <a:pt x="0" y="399978"/>
                    </a:lnTo>
                    <a:lnTo>
                      <a:pt x="1534992" y="399978"/>
                    </a:lnTo>
                    <a:lnTo>
                      <a:pt x="1534992" y="603178"/>
                    </a:lnTo>
                    <a:lnTo>
                      <a:pt x="1941392" y="301589"/>
                    </a:lnTo>
                    <a:close/>
                  </a:path>
                </a:pathLst>
              </a:custGeom>
              <a:solidFill>
                <a:srgbClr val="E7983F"/>
              </a:solidFill>
            </p:spPr>
          </p:sp>
          <p:sp>
            <p:nvSpPr>
              <p:cNvPr name="TextBox 16" id="16"/>
              <p:cNvSpPr txBox="true"/>
              <p:nvPr/>
            </p:nvSpPr>
            <p:spPr>
              <a:xfrm>
                <a:off x="0" y="155575"/>
                <a:ext cx="1839792" cy="244403"/>
              </a:xfrm>
              <a:prstGeom prst="rect">
                <a:avLst/>
              </a:prstGeom>
            </p:spPr>
            <p:txBody>
              <a:bodyPr anchor="ctr" rtlCol="false" tIns="52629" lIns="52629" bIns="52629" rIns="52629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</p:grpSp>
      <p:sp>
        <p:nvSpPr>
          <p:cNvPr name="TextBox 17" id="17"/>
          <p:cNvSpPr txBox="true"/>
          <p:nvPr/>
        </p:nvSpPr>
        <p:spPr>
          <a:xfrm rot="0">
            <a:off x="3199965" y="8055333"/>
            <a:ext cx="4939824" cy="488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FFF7F1"/>
                </a:solidFill>
                <a:latin typeface="Now Bold"/>
                <a:ea typeface="Now Bold"/>
                <a:cs typeface="Now Bold"/>
                <a:sym typeface="Now Bold"/>
              </a:rPr>
              <a:t>Duracion del sptint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10415872">
            <a:off x="15649208" y="-1372219"/>
            <a:ext cx="5277584" cy="5277584"/>
          </a:xfrm>
          <a:custGeom>
            <a:avLst/>
            <a:gdLst/>
            <a:ahLst/>
            <a:cxnLst/>
            <a:rect r="r" b="b" t="t" l="l"/>
            <a:pathLst>
              <a:path h="5277584" w="5277584">
                <a:moveTo>
                  <a:pt x="0" y="0"/>
                </a:moveTo>
                <a:lnTo>
                  <a:pt x="5277584" y="0"/>
                </a:lnTo>
                <a:lnTo>
                  <a:pt x="5277584" y="5277584"/>
                </a:lnTo>
                <a:lnTo>
                  <a:pt x="0" y="527758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191970">
            <a:off x="-5676506" y="-1178041"/>
            <a:ext cx="14639359" cy="12643082"/>
          </a:xfrm>
          <a:custGeom>
            <a:avLst/>
            <a:gdLst/>
            <a:ahLst/>
            <a:cxnLst/>
            <a:rect r="r" b="b" t="t" l="l"/>
            <a:pathLst>
              <a:path h="12643082" w="14639359">
                <a:moveTo>
                  <a:pt x="0" y="0"/>
                </a:moveTo>
                <a:lnTo>
                  <a:pt x="14639359" y="0"/>
                </a:lnTo>
                <a:lnTo>
                  <a:pt x="14639359" y="12643082"/>
                </a:lnTo>
                <a:lnTo>
                  <a:pt x="0" y="126430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8878152" y="1304925"/>
            <a:ext cx="8381148" cy="2860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0863"/>
              </a:lnSpc>
            </a:pPr>
            <a:r>
              <a:rPr lang="en-US" sz="11435" spc="-194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Como se  realizó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10415872">
            <a:off x="2837778" y="423978"/>
            <a:ext cx="5277584" cy="5277584"/>
          </a:xfrm>
          <a:custGeom>
            <a:avLst/>
            <a:gdLst/>
            <a:ahLst/>
            <a:cxnLst/>
            <a:rect r="r" b="b" t="t" l="l"/>
            <a:pathLst>
              <a:path h="5277584" w="5277584">
                <a:moveTo>
                  <a:pt x="0" y="0"/>
                </a:moveTo>
                <a:lnTo>
                  <a:pt x="5277583" y="0"/>
                </a:lnTo>
                <a:lnTo>
                  <a:pt x="5277583" y="5277584"/>
                </a:lnTo>
                <a:lnTo>
                  <a:pt x="0" y="527758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899310" y="7201395"/>
            <a:ext cx="4774256" cy="4774256"/>
          </a:xfrm>
          <a:custGeom>
            <a:avLst/>
            <a:gdLst/>
            <a:ahLst/>
            <a:cxnLst/>
            <a:rect r="r" b="b" t="t" l="l"/>
            <a:pathLst>
              <a:path h="4774256" w="4774256">
                <a:moveTo>
                  <a:pt x="0" y="0"/>
                </a:moveTo>
                <a:lnTo>
                  <a:pt x="4774256" y="0"/>
                </a:lnTo>
                <a:lnTo>
                  <a:pt x="4774256" y="4774256"/>
                </a:lnTo>
                <a:lnTo>
                  <a:pt x="0" y="477425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442165" y="6695493"/>
            <a:ext cx="1817135" cy="1817135"/>
          </a:xfrm>
          <a:custGeom>
            <a:avLst/>
            <a:gdLst/>
            <a:ahLst/>
            <a:cxnLst/>
            <a:rect r="r" b="b" t="t" l="l"/>
            <a:pathLst>
              <a:path h="1817135" w="1817135">
                <a:moveTo>
                  <a:pt x="0" y="0"/>
                </a:moveTo>
                <a:lnTo>
                  <a:pt x="1817135" y="0"/>
                </a:lnTo>
                <a:lnTo>
                  <a:pt x="1817135" y="1817135"/>
                </a:lnTo>
                <a:lnTo>
                  <a:pt x="0" y="181713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7" id="7"/>
          <p:cNvSpPr/>
          <p:nvPr/>
        </p:nvSpPr>
        <p:spPr>
          <a:xfrm rot="0">
            <a:off x="15968015" y="7604060"/>
            <a:ext cx="765434" cy="0"/>
          </a:xfrm>
          <a:prstGeom prst="line">
            <a:avLst/>
          </a:prstGeom>
          <a:ln cap="flat" w="47625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794744" y="7397906"/>
            <a:ext cx="634842" cy="634842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516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8827816" y="7397906"/>
            <a:ext cx="634842" cy="634842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9AC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4860889" y="7397906"/>
            <a:ext cx="634842" cy="634842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C445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name="AutoShape 11" id="11"/>
          <p:cNvSpPr/>
          <p:nvPr/>
        </p:nvSpPr>
        <p:spPr>
          <a:xfrm>
            <a:off x="3429585" y="7715327"/>
            <a:ext cx="5398231" cy="0"/>
          </a:xfrm>
          <a:prstGeom prst="line">
            <a:avLst/>
          </a:prstGeom>
          <a:ln cap="flat" w="952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2" id="12"/>
          <p:cNvSpPr/>
          <p:nvPr/>
        </p:nvSpPr>
        <p:spPr>
          <a:xfrm>
            <a:off x="9462658" y="7715327"/>
            <a:ext cx="5398231" cy="0"/>
          </a:xfrm>
          <a:prstGeom prst="line">
            <a:avLst/>
          </a:prstGeom>
          <a:ln cap="flat" w="952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3" id="13"/>
          <p:cNvGrpSpPr/>
          <p:nvPr/>
        </p:nvGrpSpPr>
        <p:grpSpPr>
          <a:xfrm rot="0">
            <a:off x="1850563" y="4279609"/>
            <a:ext cx="2520808" cy="2470392"/>
            <a:chOff x="0" y="0"/>
            <a:chExt cx="3361078" cy="3293856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3361078" cy="3293856"/>
            </a:xfrm>
            <a:custGeom>
              <a:avLst/>
              <a:gdLst/>
              <a:ahLst/>
              <a:cxnLst/>
              <a:rect r="r" b="b" t="t" l="l"/>
              <a:pathLst>
                <a:path h="3293856" w="3361078">
                  <a:moveTo>
                    <a:pt x="0" y="0"/>
                  </a:moveTo>
                  <a:lnTo>
                    <a:pt x="3361078" y="0"/>
                  </a:lnTo>
                  <a:lnTo>
                    <a:pt x="3361078" y="3293856"/>
                  </a:lnTo>
                  <a:lnTo>
                    <a:pt x="0" y="32938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5" id="15"/>
            <p:cNvSpPr txBox="true"/>
            <p:nvPr/>
          </p:nvSpPr>
          <p:spPr>
            <a:xfrm rot="0">
              <a:off x="320915" y="1178388"/>
              <a:ext cx="1735928" cy="3685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412"/>
                </a:lnSpc>
              </a:pPr>
              <a:r>
                <a:rPr lang="en-US" sz="1723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Como quien: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337731" y="1618353"/>
              <a:ext cx="1719113" cy="3685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412"/>
                </a:lnSpc>
              </a:pPr>
              <a:r>
                <a:rPr lang="en-US" sz="1723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Quiero: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320915" y="2058318"/>
              <a:ext cx="1359623" cy="3685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412"/>
                </a:lnSpc>
              </a:pPr>
              <a:r>
                <a:rPr lang="en-US" sz="1723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Para: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122771" y="526623"/>
              <a:ext cx="2777891" cy="3685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412"/>
                </a:lnSpc>
              </a:pPr>
              <a:r>
                <a:rPr lang="en-US" sz="1723">
                  <a:solidFill>
                    <a:srgbClr val="534E55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Historia de usuario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7636184" y="5143500"/>
            <a:ext cx="1191632" cy="544378"/>
            <a:chOff x="0" y="0"/>
            <a:chExt cx="812800" cy="371315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371315"/>
            </a:xfrm>
            <a:custGeom>
              <a:avLst/>
              <a:gdLst/>
              <a:ahLst/>
              <a:cxnLst/>
              <a:rect r="r" b="b" t="t" l="l"/>
              <a:pathLst>
                <a:path h="371315" w="812800">
                  <a:moveTo>
                    <a:pt x="406400" y="0"/>
                  </a:moveTo>
                  <a:cubicBezTo>
                    <a:pt x="181951" y="0"/>
                    <a:pt x="0" y="83122"/>
                    <a:pt x="0" y="185657"/>
                  </a:cubicBezTo>
                  <a:cubicBezTo>
                    <a:pt x="0" y="288193"/>
                    <a:pt x="181951" y="371315"/>
                    <a:pt x="406400" y="371315"/>
                  </a:cubicBezTo>
                  <a:cubicBezTo>
                    <a:pt x="630849" y="371315"/>
                    <a:pt x="812800" y="288193"/>
                    <a:pt x="812800" y="185657"/>
                  </a:cubicBezTo>
                  <a:cubicBezTo>
                    <a:pt x="812800" y="83122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48EE3"/>
            </a:solidFill>
            <a:ln cap="sq">
              <a:noFill/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76200" y="34811"/>
              <a:ext cx="660400" cy="301693"/>
            </a:xfrm>
            <a:prstGeom prst="rect">
              <a:avLst/>
            </a:prstGeom>
          </p:spPr>
          <p:txBody>
            <a:bodyPr anchor="ctr" rtlCol="false" tIns="29922" lIns="29922" bIns="29922" rIns="29922"/>
            <a:lstStyle/>
            <a:p>
              <a:pPr algn="ctr" marL="0" indent="0" lvl="0">
                <a:lnSpc>
                  <a:spcPts val="212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7636184" y="4075897"/>
            <a:ext cx="1191632" cy="536775"/>
            <a:chOff x="0" y="0"/>
            <a:chExt cx="812800" cy="366129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366129"/>
            </a:xfrm>
            <a:custGeom>
              <a:avLst/>
              <a:gdLst/>
              <a:ahLst/>
              <a:cxnLst/>
              <a:rect r="r" b="b" t="t" l="l"/>
              <a:pathLst>
                <a:path h="366129" w="812800">
                  <a:moveTo>
                    <a:pt x="406400" y="0"/>
                  </a:moveTo>
                  <a:cubicBezTo>
                    <a:pt x="181951" y="0"/>
                    <a:pt x="0" y="81961"/>
                    <a:pt x="0" y="183064"/>
                  </a:cubicBezTo>
                  <a:cubicBezTo>
                    <a:pt x="0" y="284168"/>
                    <a:pt x="181951" y="366129"/>
                    <a:pt x="406400" y="366129"/>
                  </a:cubicBezTo>
                  <a:cubicBezTo>
                    <a:pt x="630849" y="366129"/>
                    <a:pt x="812800" y="284168"/>
                    <a:pt x="812800" y="183064"/>
                  </a:cubicBezTo>
                  <a:cubicBezTo>
                    <a:pt x="812800" y="8196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6B7A2"/>
            </a:solidFill>
            <a:ln cap="sq">
              <a:noFill/>
              <a:prstDash val="solid"/>
              <a:miter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76200" y="34325"/>
              <a:ext cx="660400" cy="297480"/>
            </a:xfrm>
            <a:prstGeom prst="rect">
              <a:avLst/>
            </a:prstGeom>
          </p:spPr>
          <p:txBody>
            <a:bodyPr anchor="ctr" rtlCol="false" tIns="29922" lIns="29922" bIns="29922" rIns="29922"/>
            <a:lstStyle/>
            <a:p>
              <a:pPr algn="ctr" marL="0" indent="0" lvl="0">
                <a:lnSpc>
                  <a:spcPts val="2120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25" id="25"/>
          <p:cNvSpPr/>
          <p:nvPr/>
        </p:nvSpPr>
        <p:spPr>
          <a:xfrm flipH="true" flipV="true">
            <a:off x="8476281" y="5664023"/>
            <a:ext cx="642972" cy="653641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arrow" len="sm" w="med"/>
            <a:tailEnd type="none" len="sm" w="sm"/>
          </a:ln>
        </p:spPr>
      </p:sp>
      <p:sp>
        <p:nvSpPr>
          <p:cNvPr name="AutoShape 26" id="26"/>
          <p:cNvSpPr/>
          <p:nvPr/>
        </p:nvSpPr>
        <p:spPr>
          <a:xfrm flipV="true">
            <a:off x="6550334" y="4344284"/>
            <a:ext cx="1085850" cy="867271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7" id="27"/>
          <p:cNvSpPr/>
          <p:nvPr/>
        </p:nvSpPr>
        <p:spPr>
          <a:xfrm flipV="true">
            <a:off x="8827816" y="5211555"/>
            <a:ext cx="1626719" cy="204134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8" id="28"/>
          <p:cNvGrpSpPr/>
          <p:nvPr/>
        </p:nvGrpSpPr>
        <p:grpSpPr>
          <a:xfrm rot="0">
            <a:off x="5715766" y="4794271"/>
            <a:ext cx="834568" cy="834568"/>
            <a:chOff x="0" y="0"/>
            <a:chExt cx="1112758" cy="1112758"/>
          </a:xfrm>
        </p:grpSpPr>
        <p:grpSp>
          <p:nvGrpSpPr>
            <p:cNvPr name="Group 29" id="29"/>
            <p:cNvGrpSpPr/>
            <p:nvPr/>
          </p:nvGrpSpPr>
          <p:grpSpPr>
            <a:xfrm rot="0">
              <a:off x="0" y="0"/>
              <a:ext cx="1112758" cy="1112758"/>
              <a:chOff x="0" y="0"/>
              <a:chExt cx="812800" cy="812800"/>
            </a:xfrm>
          </p:grpSpPr>
          <p:sp>
            <p:nvSpPr>
              <p:cNvPr name="Freeform 30" id="3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D569"/>
              </a:solidFill>
            </p:spPr>
          </p:sp>
          <p:sp>
            <p:nvSpPr>
              <p:cNvPr name="TextBox 31" id="31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154"/>
                  </a:lnSpc>
                </a:pPr>
              </a:p>
            </p:txBody>
          </p:sp>
        </p:grpSp>
        <p:sp>
          <p:nvSpPr>
            <p:cNvPr name="Freeform 32" id="32"/>
            <p:cNvSpPr/>
            <p:nvPr/>
          </p:nvSpPr>
          <p:spPr>
            <a:xfrm flipH="false" flipV="false" rot="0">
              <a:off x="380298" y="130376"/>
              <a:ext cx="352162" cy="852006"/>
            </a:xfrm>
            <a:custGeom>
              <a:avLst/>
              <a:gdLst/>
              <a:ahLst/>
              <a:cxnLst/>
              <a:rect r="r" b="b" t="t" l="l"/>
              <a:pathLst>
                <a:path h="852006" w="352162">
                  <a:moveTo>
                    <a:pt x="0" y="0"/>
                  </a:moveTo>
                  <a:lnTo>
                    <a:pt x="352162" y="0"/>
                  </a:lnTo>
                  <a:lnTo>
                    <a:pt x="352162" y="852006"/>
                  </a:lnTo>
                  <a:lnTo>
                    <a:pt x="0" y="8520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33" id="33"/>
          <p:cNvGrpSpPr/>
          <p:nvPr/>
        </p:nvGrpSpPr>
        <p:grpSpPr>
          <a:xfrm rot="0">
            <a:off x="10454535" y="4794271"/>
            <a:ext cx="834568" cy="834568"/>
            <a:chOff x="0" y="0"/>
            <a:chExt cx="1112758" cy="1112758"/>
          </a:xfrm>
        </p:grpSpPr>
        <p:grpSp>
          <p:nvGrpSpPr>
            <p:cNvPr name="Group 34" id="34"/>
            <p:cNvGrpSpPr/>
            <p:nvPr/>
          </p:nvGrpSpPr>
          <p:grpSpPr>
            <a:xfrm rot="0">
              <a:off x="0" y="0"/>
              <a:ext cx="1112758" cy="1112758"/>
              <a:chOff x="0" y="0"/>
              <a:chExt cx="812800" cy="812800"/>
            </a:xfrm>
          </p:grpSpPr>
          <p:sp>
            <p:nvSpPr>
              <p:cNvPr name="Freeform 35" id="3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E7983F"/>
              </a:solidFill>
            </p:spPr>
          </p:sp>
          <p:sp>
            <p:nvSpPr>
              <p:cNvPr name="TextBox 36" id="36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154"/>
                  </a:lnSpc>
                </a:pPr>
              </a:p>
            </p:txBody>
          </p:sp>
        </p:grpSp>
        <p:sp>
          <p:nvSpPr>
            <p:cNvPr name="Freeform 37" id="37"/>
            <p:cNvSpPr/>
            <p:nvPr/>
          </p:nvSpPr>
          <p:spPr>
            <a:xfrm flipH="false" flipV="false" rot="0">
              <a:off x="380298" y="130376"/>
              <a:ext cx="352162" cy="852006"/>
            </a:xfrm>
            <a:custGeom>
              <a:avLst/>
              <a:gdLst/>
              <a:ahLst/>
              <a:cxnLst/>
              <a:rect r="r" b="b" t="t" l="l"/>
              <a:pathLst>
                <a:path h="852006" w="352162">
                  <a:moveTo>
                    <a:pt x="0" y="0"/>
                  </a:moveTo>
                  <a:lnTo>
                    <a:pt x="352162" y="0"/>
                  </a:lnTo>
                  <a:lnTo>
                    <a:pt x="352162" y="852006"/>
                  </a:lnTo>
                  <a:lnTo>
                    <a:pt x="0" y="8520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38" id="38"/>
          <p:cNvGrpSpPr/>
          <p:nvPr/>
        </p:nvGrpSpPr>
        <p:grpSpPr>
          <a:xfrm rot="0">
            <a:off x="6933598" y="3074370"/>
            <a:ext cx="1039232" cy="468126"/>
            <a:chOff x="0" y="0"/>
            <a:chExt cx="812800" cy="366129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812800" cy="366129"/>
            </a:xfrm>
            <a:custGeom>
              <a:avLst/>
              <a:gdLst/>
              <a:ahLst/>
              <a:cxnLst/>
              <a:rect r="r" b="b" t="t" l="l"/>
              <a:pathLst>
                <a:path h="366129" w="812800">
                  <a:moveTo>
                    <a:pt x="406400" y="0"/>
                  </a:moveTo>
                  <a:cubicBezTo>
                    <a:pt x="181951" y="0"/>
                    <a:pt x="0" y="81961"/>
                    <a:pt x="0" y="183064"/>
                  </a:cubicBezTo>
                  <a:cubicBezTo>
                    <a:pt x="0" y="284168"/>
                    <a:pt x="181951" y="366129"/>
                    <a:pt x="406400" y="366129"/>
                  </a:cubicBezTo>
                  <a:cubicBezTo>
                    <a:pt x="630849" y="366129"/>
                    <a:pt x="812800" y="284168"/>
                    <a:pt x="812800" y="183064"/>
                  </a:cubicBezTo>
                  <a:cubicBezTo>
                    <a:pt x="812800" y="8196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9ACFF"/>
            </a:solidFill>
            <a:ln cap="sq">
              <a:noFill/>
              <a:prstDash val="solid"/>
              <a:miter/>
            </a:ln>
          </p:spPr>
        </p:sp>
        <p:sp>
          <p:nvSpPr>
            <p:cNvPr name="TextBox 40" id="40"/>
            <p:cNvSpPr txBox="true"/>
            <p:nvPr/>
          </p:nvSpPr>
          <p:spPr>
            <a:xfrm>
              <a:off x="76200" y="34325"/>
              <a:ext cx="660400" cy="297480"/>
            </a:xfrm>
            <a:prstGeom prst="rect">
              <a:avLst/>
            </a:prstGeom>
          </p:spPr>
          <p:txBody>
            <a:bodyPr anchor="ctr" rtlCol="false" tIns="29922" lIns="29922" bIns="29922" rIns="29922"/>
            <a:lstStyle/>
            <a:p>
              <a:pPr algn="ctr" marL="0" indent="0" lvl="0">
                <a:lnSpc>
                  <a:spcPts val="212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41" id="41"/>
          <p:cNvGrpSpPr/>
          <p:nvPr/>
        </p:nvGrpSpPr>
        <p:grpSpPr>
          <a:xfrm rot="0">
            <a:off x="8625621" y="3074370"/>
            <a:ext cx="1039232" cy="468126"/>
            <a:chOff x="0" y="0"/>
            <a:chExt cx="812800" cy="366129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812800" cy="366129"/>
            </a:xfrm>
            <a:custGeom>
              <a:avLst/>
              <a:gdLst/>
              <a:ahLst/>
              <a:cxnLst/>
              <a:rect r="r" b="b" t="t" l="l"/>
              <a:pathLst>
                <a:path h="366129" w="812800">
                  <a:moveTo>
                    <a:pt x="406400" y="0"/>
                  </a:moveTo>
                  <a:cubicBezTo>
                    <a:pt x="181951" y="0"/>
                    <a:pt x="0" y="81961"/>
                    <a:pt x="0" y="183064"/>
                  </a:cubicBezTo>
                  <a:cubicBezTo>
                    <a:pt x="0" y="284168"/>
                    <a:pt x="181951" y="366129"/>
                    <a:pt x="406400" y="366129"/>
                  </a:cubicBezTo>
                  <a:cubicBezTo>
                    <a:pt x="630849" y="366129"/>
                    <a:pt x="812800" y="284168"/>
                    <a:pt x="812800" y="183064"/>
                  </a:cubicBezTo>
                  <a:cubicBezTo>
                    <a:pt x="812800" y="8196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BE9A2"/>
            </a:solidFill>
            <a:ln cap="sq">
              <a:noFill/>
              <a:prstDash val="solid"/>
              <a:miter/>
            </a:ln>
          </p:spPr>
        </p:sp>
        <p:sp>
          <p:nvSpPr>
            <p:cNvPr name="TextBox 43" id="43"/>
            <p:cNvSpPr txBox="true"/>
            <p:nvPr/>
          </p:nvSpPr>
          <p:spPr>
            <a:xfrm>
              <a:off x="76200" y="34325"/>
              <a:ext cx="660400" cy="297480"/>
            </a:xfrm>
            <a:prstGeom prst="rect">
              <a:avLst/>
            </a:prstGeom>
          </p:spPr>
          <p:txBody>
            <a:bodyPr anchor="ctr" rtlCol="false" tIns="29922" lIns="29922" bIns="29922" rIns="29922"/>
            <a:lstStyle/>
            <a:p>
              <a:pPr algn="ctr" marL="0" indent="0" lvl="0">
                <a:lnSpc>
                  <a:spcPts val="2120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44" id="44"/>
          <p:cNvSpPr/>
          <p:nvPr/>
        </p:nvSpPr>
        <p:spPr>
          <a:xfrm>
            <a:off x="6550334" y="5211555"/>
            <a:ext cx="1085850" cy="204134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5" id="45"/>
          <p:cNvSpPr/>
          <p:nvPr/>
        </p:nvSpPr>
        <p:spPr>
          <a:xfrm flipV="true">
            <a:off x="8232000" y="3542497"/>
            <a:ext cx="913237" cy="53340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6" id="46"/>
          <p:cNvSpPr/>
          <p:nvPr/>
        </p:nvSpPr>
        <p:spPr>
          <a:xfrm flipH="true" flipV="true">
            <a:off x="7453214" y="3542497"/>
            <a:ext cx="778787" cy="53340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7" id="47"/>
          <p:cNvGrpSpPr/>
          <p:nvPr/>
        </p:nvGrpSpPr>
        <p:grpSpPr>
          <a:xfrm rot="0">
            <a:off x="8599636" y="6317664"/>
            <a:ext cx="1039232" cy="468126"/>
            <a:chOff x="0" y="0"/>
            <a:chExt cx="812800" cy="366129"/>
          </a:xfrm>
        </p:grpSpPr>
        <p:sp>
          <p:nvSpPr>
            <p:cNvPr name="Freeform 48" id="48"/>
            <p:cNvSpPr/>
            <p:nvPr/>
          </p:nvSpPr>
          <p:spPr>
            <a:xfrm flipH="false" flipV="false" rot="0">
              <a:off x="0" y="0"/>
              <a:ext cx="812800" cy="366129"/>
            </a:xfrm>
            <a:custGeom>
              <a:avLst/>
              <a:gdLst/>
              <a:ahLst/>
              <a:cxnLst/>
              <a:rect r="r" b="b" t="t" l="l"/>
              <a:pathLst>
                <a:path h="366129" w="812800">
                  <a:moveTo>
                    <a:pt x="406400" y="0"/>
                  </a:moveTo>
                  <a:cubicBezTo>
                    <a:pt x="181951" y="0"/>
                    <a:pt x="0" y="81961"/>
                    <a:pt x="0" y="183064"/>
                  </a:cubicBezTo>
                  <a:cubicBezTo>
                    <a:pt x="0" y="284168"/>
                    <a:pt x="181951" y="366129"/>
                    <a:pt x="406400" y="366129"/>
                  </a:cubicBezTo>
                  <a:cubicBezTo>
                    <a:pt x="630849" y="366129"/>
                    <a:pt x="812800" y="284168"/>
                    <a:pt x="812800" y="183064"/>
                  </a:cubicBezTo>
                  <a:cubicBezTo>
                    <a:pt x="812800" y="8196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BE9A2"/>
            </a:solidFill>
            <a:ln cap="sq">
              <a:noFill/>
              <a:prstDash val="solid"/>
              <a:miter/>
            </a:ln>
          </p:spPr>
        </p:sp>
        <p:sp>
          <p:nvSpPr>
            <p:cNvPr name="TextBox 49" id="49"/>
            <p:cNvSpPr txBox="true"/>
            <p:nvPr/>
          </p:nvSpPr>
          <p:spPr>
            <a:xfrm>
              <a:off x="76200" y="34325"/>
              <a:ext cx="660400" cy="297480"/>
            </a:xfrm>
            <a:prstGeom prst="rect">
              <a:avLst/>
            </a:prstGeom>
          </p:spPr>
          <p:txBody>
            <a:bodyPr anchor="ctr" rtlCol="false" tIns="29922" lIns="29922" bIns="29922" rIns="29922"/>
            <a:lstStyle/>
            <a:p>
              <a:pPr algn="ctr" marL="0" indent="0" lvl="0">
                <a:lnSpc>
                  <a:spcPts val="212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0" id="50"/>
          <p:cNvGrpSpPr/>
          <p:nvPr/>
        </p:nvGrpSpPr>
        <p:grpSpPr>
          <a:xfrm rot="0">
            <a:off x="6933598" y="6317664"/>
            <a:ext cx="1039232" cy="468126"/>
            <a:chOff x="0" y="0"/>
            <a:chExt cx="812800" cy="366129"/>
          </a:xfrm>
        </p:grpSpPr>
        <p:sp>
          <p:nvSpPr>
            <p:cNvPr name="Freeform 51" id="51"/>
            <p:cNvSpPr/>
            <p:nvPr/>
          </p:nvSpPr>
          <p:spPr>
            <a:xfrm flipH="false" flipV="false" rot="0">
              <a:off x="0" y="0"/>
              <a:ext cx="812800" cy="366129"/>
            </a:xfrm>
            <a:custGeom>
              <a:avLst/>
              <a:gdLst/>
              <a:ahLst/>
              <a:cxnLst/>
              <a:rect r="r" b="b" t="t" l="l"/>
              <a:pathLst>
                <a:path h="366129" w="812800">
                  <a:moveTo>
                    <a:pt x="406400" y="0"/>
                  </a:moveTo>
                  <a:cubicBezTo>
                    <a:pt x="181951" y="0"/>
                    <a:pt x="0" y="81961"/>
                    <a:pt x="0" y="183064"/>
                  </a:cubicBezTo>
                  <a:cubicBezTo>
                    <a:pt x="0" y="284168"/>
                    <a:pt x="181951" y="366129"/>
                    <a:pt x="406400" y="366129"/>
                  </a:cubicBezTo>
                  <a:cubicBezTo>
                    <a:pt x="630849" y="366129"/>
                    <a:pt x="812800" y="284168"/>
                    <a:pt x="812800" y="183064"/>
                  </a:cubicBezTo>
                  <a:cubicBezTo>
                    <a:pt x="812800" y="8196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BE9A2"/>
            </a:solidFill>
            <a:ln cap="sq">
              <a:noFill/>
              <a:prstDash val="solid"/>
              <a:miter/>
            </a:ln>
          </p:spPr>
        </p:sp>
        <p:sp>
          <p:nvSpPr>
            <p:cNvPr name="TextBox 52" id="52"/>
            <p:cNvSpPr txBox="true"/>
            <p:nvPr/>
          </p:nvSpPr>
          <p:spPr>
            <a:xfrm>
              <a:off x="76200" y="34325"/>
              <a:ext cx="660400" cy="297480"/>
            </a:xfrm>
            <a:prstGeom prst="rect">
              <a:avLst/>
            </a:prstGeom>
          </p:spPr>
          <p:txBody>
            <a:bodyPr anchor="ctr" rtlCol="false" tIns="29922" lIns="29922" bIns="29922" rIns="29922"/>
            <a:lstStyle/>
            <a:p>
              <a:pPr algn="ctr" marL="0" indent="0" lvl="0">
                <a:lnSpc>
                  <a:spcPts val="2120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3" id="53"/>
          <p:cNvSpPr/>
          <p:nvPr/>
        </p:nvSpPr>
        <p:spPr>
          <a:xfrm flipV="true">
            <a:off x="7453214" y="5687878"/>
            <a:ext cx="519616" cy="629786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aphicFrame>
        <p:nvGraphicFramePr>
          <p:cNvPr name="Table 54" id="54"/>
          <p:cNvGraphicFramePr>
            <a:graphicFrameLocks noGrp="true"/>
          </p:cNvGraphicFramePr>
          <p:nvPr/>
        </p:nvGraphicFramePr>
        <p:xfrm>
          <a:off x="13688720" y="3542497"/>
          <a:ext cx="2920000" cy="2913177"/>
        </p:xfrm>
        <a:graphic>
          <a:graphicData uri="http://schemas.openxmlformats.org/drawingml/2006/table">
            <a:tbl>
              <a:tblPr/>
              <a:tblGrid>
                <a:gridCol w="973333"/>
                <a:gridCol w="973333"/>
                <a:gridCol w="973333"/>
              </a:tblGrid>
              <a:tr h="728294">
                <a:tc gridSpan="3">
                  <a:txBody>
                    <a:bodyPr anchor="t" rtlCol="false"/>
                    <a:lstStyle/>
                    <a:p>
                      <a:pPr algn="ctr">
                        <a:lnSpc>
                          <a:spcPts val="2473"/>
                        </a:lnSpc>
                        <a:defRPr/>
                      </a:pPr>
                      <a:r>
                        <a:rPr lang="en-US" sz="1767">
                          <a:solidFill>
                            <a:srgbClr val="000000"/>
                          </a:solidFill>
                          <a:latin typeface="Open Sauce Bold"/>
                          <a:ea typeface="Open Sauce Bold"/>
                          <a:cs typeface="Open Sauce Bold"/>
                          <a:sym typeface="Open Sauce Bold"/>
                        </a:rPr>
                        <a:t>Product backlog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9525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99FF"/>
                    </a:solidFill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2473"/>
                        </a:lnSpc>
                        <a:defRPr/>
                      </a:pPr>
                      <a:r>
                        <a:rPr lang="en-US" sz="1767">
                          <a:solidFill>
                            <a:srgbClr val="000000"/>
                          </a:solidFill>
                          <a:latin typeface="Open Sauce Bold"/>
                          <a:ea typeface="Open Sauce Bold"/>
                          <a:cs typeface="Open Sauce Bold"/>
                          <a:sym typeface="Open Sauce Bold"/>
                        </a:rPr>
                        <a:t>Product backlog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9525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99FF"/>
                    </a:solidFill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2473"/>
                        </a:lnSpc>
                        <a:defRPr/>
                      </a:pPr>
                      <a:r>
                        <a:rPr lang="en-US" sz="1767">
                          <a:solidFill>
                            <a:srgbClr val="000000"/>
                          </a:solidFill>
                          <a:latin typeface="Open Sauce Bold"/>
                          <a:ea typeface="Open Sauce Bold"/>
                          <a:cs typeface="Open Sauce Bold"/>
                          <a:sym typeface="Open Sauce Bold"/>
                        </a:rPr>
                        <a:t>Product backlog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9525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99FF"/>
                    </a:solidFill>
                  </a:tcPr>
                </a:tc>
              </a:tr>
              <a:tr h="72829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7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9525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CD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7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9525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3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7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9525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3FF"/>
                    </a:solidFill>
                  </a:tcPr>
                </a:tc>
              </a:tr>
              <a:tr h="72829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7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9525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CD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7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9525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3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7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9525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3FF"/>
                    </a:solidFill>
                  </a:tcPr>
                </a:tc>
              </a:tr>
              <a:tr h="72829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7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9525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CD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7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9525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3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7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9525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3FF"/>
                    </a:solidFill>
                  </a:tcPr>
                </a:tc>
              </a:tr>
            </a:tbl>
          </a:graphicData>
        </a:graphic>
      </p:graphicFrame>
      <p:sp>
        <p:nvSpPr>
          <p:cNvPr name="TextBox 55" id="55"/>
          <p:cNvSpPr txBox="true"/>
          <p:nvPr/>
        </p:nvSpPr>
        <p:spPr>
          <a:xfrm rot="0">
            <a:off x="3899890" y="682318"/>
            <a:ext cx="10488220" cy="1036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FFF7F1"/>
                </a:solidFill>
                <a:latin typeface="Now Bold"/>
                <a:ea typeface="Now Bold"/>
                <a:cs typeface="Now Bold"/>
                <a:sym typeface="Now Bold"/>
              </a:rPr>
              <a:t>Procesos realizados</a:t>
            </a:r>
          </a:p>
        </p:txBody>
      </p:sp>
      <p:sp>
        <p:nvSpPr>
          <p:cNvPr name="TextBox 56" id="56"/>
          <p:cNvSpPr txBox="true"/>
          <p:nvPr/>
        </p:nvSpPr>
        <p:spPr>
          <a:xfrm rot="0">
            <a:off x="7494878" y="8327552"/>
            <a:ext cx="3300718" cy="1684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99ACFF"/>
                </a:solidFill>
                <a:latin typeface="Now Bold"/>
                <a:ea typeface="Now Bold"/>
                <a:cs typeface="Now Bold"/>
                <a:sym typeface="Now Bold"/>
              </a:rPr>
              <a:t>Desarrollo de diagramas de casos de uso</a:t>
            </a:r>
          </a:p>
        </p:txBody>
      </p:sp>
      <p:sp>
        <p:nvSpPr>
          <p:cNvPr name="TextBox 57" id="57"/>
          <p:cNvSpPr txBox="true"/>
          <p:nvPr/>
        </p:nvSpPr>
        <p:spPr>
          <a:xfrm rot="0">
            <a:off x="13158538" y="8337160"/>
            <a:ext cx="3980366" cy="1115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EAC445"/>
                </a:solidFill>
                <a:latin typeface="Now Bold"/>
                <a:ea typeface="Now Bold"/>
                <a:cs typeface="Now Bold"/>
                <a:sym typeface="Now Bold"/>
              </a:rPr>
              <a:t>Desarrollo de product backlog</a:t>
            </a:r>
          </a:p>
        </p:txBody>
      </p:sp>
      <p:sp>
        <p:nvSpPr>
          <p:cNvPr name="TextBox 58" id="58"/>
          <p:cNvSpPr txBox="true"/>
          <p:nvPr/>
        </p:nvSpPr>
        <p:spPr>
          <a:xfrm rot="0">
            <a:off x="1215263" y="8337160"/>
            <a:ext cx="3677631" cy="1684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FF516B"/>
                </a:solidFill>
                <a:latin typeface="Now Bold"/>
                <a:ea typeface="Now Bold"/>
                <a:cs typeface="Now Bold"/>
                <a:sym typeface="Now Bold"/>
              </a:rPr>
              <a:t>Creacion de las historias de usuario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6333522" y="3124173"/>
          <a:ext cx="1288627" cy="1295461"/>
        </p:xfrm>
        <a:graphic>
          <a:graphicData uri="http://schemas.openxmlformats.org/drawingml/2006/table">
            <a:tbl>
              <a:tblPr/>
              <a:tblGrid>
                <a:gridCol w="429542"/>
                <a:gridCol w="429542"/>
                <a:gridCol w="429542"/>
              </a:tblGrid>
              <a:tr h="265789">
                <a:tc gridSpan="3">
                  <a:txBody>
                    <a:bodyPr anchor="t" rtlCol="false"/>
                    <a:lstStyle/>
                    <a:p>
                      <a:pPr algn="ctr">
                        <a:lnSpc>
                          <a:spcPts val="1540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ACFF"/>
                    </a:solidFill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1540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ACFF"/>
                    </a:solidFill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1540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ACFF"/>
                    </a:solidFill>
                  </a:tcPr>
                </a:tc>
              </a:tr>
              <a:tr h="690851">
                <a:tc rowSpan="3" gridSpan="3">
                  <a:txBody>
                    <a:bodyPr anchor="t" rtlCol="false"/>
                    <a:lstStyle/>
                    <a:p>
                      <a:pPr algn="ctr">
                        <a:lnSpc>
                          <a:spcPts val="1680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 rowSpan="3" hMerge="true">
                  <a:txBody>
                    <a:bodyPr anchor="t" rtlCol="false"/>
                    <a:lstStyle/>
                    <a:p>
                      <a:pPr algn="ctr">
                        <a:lnSpc>
                          <a:spcPts val="1680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 rowSpan="3" hMerge="true">
                  <a:txBody>
                    <a:bodyPr anchor="t" rtlCol="false"/>
                    <a:lstStyle/>
                    <a:p>
                      <a:pPr algn="ctr">
                        <a:lnSpc>
                          <a:spcPts val="1680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</a:tr>
              <a:tr h="334136">
                <a:tc vMerge="true" gridSpan="3">
                  <a:txBody>
                    <a:bodyPr anchor="t" rtlCol="false"/>
                    <a:lstStyle/>
                    <a:p>
                      <a:pPr algn="ctr">
                        <a:lnSpc>
                          <a:spcPts val="1680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 vMerge="true" hMerge="true">
                  <a:txBody>
                    <a:bodyPr anchor="t" rtlCol="false"/>
                    <a:lstStyle/>
                    <a:p>
                      <a:pPr algn="ctr">
                        <a:lnSpc>
                          <a:spcPts val="1680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 vMerge="true" hMerge="true">
                  <a:txBody>
                    <a:bodyPr anchor="t" rtlCol="false"/>
                    <a:lstStyle/>
                    <a:p>
                      <a:pPr algn="ctr">
                        <a:lnSpc>
                          <a:spcPts val="1680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</a:tr>
              <a:tr h="4685">
                <a:tc vMerge="true" gridSpan="3">
                  <a:txBody>
                    <a:bodyPr anchor="t" rtlCol="false"/>
                    <a:lstStyle/>
                    <a:p>
                      <a:pPr algn="ctr">
                        <a:lnSpc>
                          <a:spcPts val="1680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 vMerge="true" hMerge="true">
                  <a:txBody>
                    <a:bodyPr anchor="t" rtlCol="false"/>
                    <a:lstStyle/>
                    <a:p>
                      <a:pPr algn="ctr">
                        <a:lnSpc>
                          <a:spcPts val="1680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 vMerge="true" hMerge="true">
                  <a:txBody>
                    <a:bodyPr anchor="t" rtlCol="false"/>
                    <a:lstStyle/>
                    <a:p>
                      <a:pPr algn="ctr">
                        <a:lnSpc>
                          <a:spcPts val="1680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</a:tr>
            </a:tbl>
          </a:graphicData>
        </a:graphic>
      </p:graphicFrame>
      <p:grpSp>
        <p:nvGrpSpPr>
          <p:cNvPr name="Group 3" id="3"/>
          <p:cNvGrpSpPr/>
          <p:nvPr/>
        </p:nvGrpSpPr>
        <p:grpSpPr>
          <a:xfrm rot="0">
            <a:off x="1262563" y="2918788"/>
            <a:ext cx="3933066" cy="3831213"/>
            <a:chOff x="0" y="0"/>
            <a:chExt cx="5244088" cy="5108284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4015872" y="2366148"/>
              <a:ext cx="810302" cy="812106"/>
              <a:chOff x="0" y="0"/>
              <a:chExt cx="755693" cy="757375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36227" y="47565"/>
                <a:ext cx="683239" cy="662245"/>
              </a:xfrm>
              <a:custGeom>
                <a:avLst/>
                <a:gdLst/>
                <a:ahLst/>
                <a:cxnLst/>
                <a:rect r="r" b="b" t="t" l="l"/>
                <a:pathLst>
                  <a:path h="662245" w="683239">
                    <a:moveTo>
                      <a:pt x="422601" y="33596"/>
                    </a:moveTo>
                    <a:lnTo>
                      <a:pt x="638485" y="249961"/>
                    </a:lnTo>
                    <a:cubicBezTo>
                      <a:pt x="683239" y="294815"/>
                      <a:pt x="683239" y="367431"/>
                      <a:pt x="638485" y="412284"/>
                    </a:cubicBezTo>
                    <a:lnTo>
                      <a:pt x="422601" y="628649"/>
                    </a:lnTo>
                    <a:cubicBezTo>
                      <a:pt x="401140" y="650158"/>
                      <a:pt x="372004" y="662245"/>
                      <a:pt x="341620" y="662245"/>
                    </a:cubicBezTo>
                    <a:cubicBezTo>
                      <a:pt x="311236" y="662245"/>
                      <a:pt x="282099" y="650158"/>
                      <a:pt x="260638" y="628649"/>
                    </a:cubicBezTo>
                    <a:lnTo>
                      <a:pt x="44754" y="412284"/>
                    </a:lnTo>
                    <a:cubicBezTo>
                      <a:pt x="0" y="367431"/>
                      <a:pt x="0" y="294815"/>
                      <a:pt x="44754" y="249961"/>
                    </a:cubicBezTo>
                    <a:lnTo>
                      <a:pt x="260638" y="33596"/>
                    </a:lnTo>
                    <a:cubicBezTo>
                      <a:pt x="282099" y="12088"/>
                      <a:pt x="311236" y="0"/>
                      <a:pt x="341620" y="0"/>
                    </a:cubicBezTo>
                    <a:cubicBezTo>
                      <a:pt x="372004" y="0"/>
                      <a:pt x="401140" y="12088"/>
                      <a:pt x="422601" y="33596"/>
                    </a:cubicBezTo>
                    <a:close/>
                  </a:path>
                </a:pathLst>
              </a:custGeom>
              <a:solidFill>
                <a:srgbClr val="C7B9FF"/>
              </a:solidFill>
              <a:ln w="19050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129885" y="120649"/>
                <a:ext cx="495924" cy="506552"/>
              </a:xfrm>
              <a:prstGeom prst="rect">
                <a:avLst/>
              </a:prstGeom>
            </p:spPr>
            <p:txBody>
              <a:bodyPr anchor="ctr" rtlCol="false" tIns="27786" lIns="27786" bIns="27786" rIns="27786"/>
              <a:lstStyle/>
              <a:p>
                <a:pPr algn="ctr" marL="0" indent="0" lvl="0">
                  <a:lnSpc>
                    <a:spcPts val="1726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7" id="7"/>
            <p:cNvGrpSpPr/>
            <p:nvPr/>
          </p:nvGrpSpPr>
          <p:grpSpPr>
            <a:xfrm rot="0">
              <a:off x="3597957" y="912712"/>
              <a:ext cx="1646131" cy="807609"/>
              <a:chOff x="0" y="0"/>
              <a:chExt cx="992869" cy="487112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992869" cy="487112"/>
              </a:xfrm>
              <a:custGeom>
                <a:avLst/>
                <a:gdLst/>
                <a:ahLst/>
                <a:cxnLst/>
                <a:rect r="r" b="b" t="t" l="l"/>
                <a:pathLst>
                  <a:path h="487112" w="992869">
                    <a:moveTo>
                      <a:pt x="112874" y="0"/>
                    </a:moveTo>
                    <a:lnTo>
                      <a:pt x="879995" y="0"/>
                    </a:lnTo>
                    <a:cubicBezTo>
                      <a:pt x="942334" y="0"/>
                      <a:pt x="992869" y="50536"/>
                      <a:pt x="992869" y="112874"/>
                    </a:cubicBezTo>
                    <a:lnTo>
                      <a:pt x="992869" y="374237"/>
                    </a:lnTo>
                    <a:cubicBezTo>
                      <a:pt x="992869" y="436576"/>
                      <a:pt x="942334" y="487112"/>
                      <a:pt x="879995" y="487112"/>
                    </a:cubicBezTo>
                    <a:lnTo>
                      <a:pt x="112874" y="487112"/>
                    </a:lnTo>
                    <a:cubicBezTo>
                      <a:pt x="50536" y="487112"/>
                      <a:pt x="0" y="436576"/>
                      <a:pt x="0" y="374237"/>
                    </a:cubicBezTo>
                    <a:lnTo>
                      <a:pt x="0" y="112874"/>
                    </a:lnTo>
                    <a:cubicBezTo>
                      <a:pt x="0" y="50536"/>
                      <a:pt x="50536" y="0"/>
                      <a:pt x="112874" y="0"/>
                    </a:cubicBezTo>
                    <a:close/>
                  </a:path>
                </a:pathLst>
              </a:custGeom>
              <a:solidFill>
                <a:srgbClr val="FF516B"/>
              </a:solidFill>
              <a:ln w="19050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9525"/>
                <a:ext cx="992869" cy="496637"/>
              </a:xfrm>
              <a:prstGeom prst="rect">
                <a:avLst/>
              </a:prstGeom>
            </p:spPr>
            <p:txBody>
              <a:bodyPr anchor="ctr" rtlCol="false" tIns="27786" lIns="27786" bIns="27786" rIns="27786"/>
              <a:lstStyle/>
              <a:p>
                <a:pPr algn="ctr" marL="0" indent="0" lvl="0">
                  <a:lnSpc>
                    <a:spcPts val="236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0" id="10"/>
            <p:cNvGrpSpPr/>
            <p:nvPr/>
          </p:nvGrpSpPr>
          <p:grpSpPr>
            <a:xfrm rot="0">
              <a:off x="0" y="912712"/>
              <a:ext cx="1774570" cy="807609"/>
              <a:chOff x="0" y="0"/>
              <a:chExt cx="1070338" cy="487112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1070338" cy="487112"/>
              </a:xfrm>
              <a:custGeom>
                <a:avLst/>
                <a:gdLst/>
                <a:ahLst/>
                <a:cxnLst/>
                <a:rect r="r" b="b" t="t" l="l"/>
                <a:pathLst>
                  <a:path h="487112" w="1070338">
                    <a:moveTo>
                      <a:pt x="104705" y="0"/>
                    </a:moveTo>
                    <a:lnTo>
                      <a:pt x="965633" y="0"/>
                    </a:lnTo>
                    <a:cubicBezTo>
                      <a:pt x="1023460" y="0"/>
                      <a:pt x="1070338" y="46878"/>
                      <a:pt x="1070338" y="104705"/>
                    </a:cubicBezTo>
                    <a:lnTo>
                      <a:pt x="1070338" y="382407"/>
                    </a:lnTo>
                    <a:cubicBezTo>
                      <a:pt x="1070338" y="440234"/>
                      <a:pt x="1023460" y="487112"/>
                      <a:pt x="965633" y="487112"/>
                    </a:cubicBezTo>
                    <a:lnTo>
                      <a:pt x="104705" y="487112"/>
                    </a:lnTo>
                    <a:cubicBezTo>
                      <a:pt x="46878" y="487112"/>
                      <a:pt x="0" y="440234"/>
                      <a:pt x="0" y="382407"/>
                    </a:cubicBezTo>
                    <a:lnTo>
                      <a:pt x="0" y="104705"/>
                    </a:lnTo>
                    <a:cubicBezTo>
                      <a:pt x="0" y="46878"/>
                      <a:pt x="46878" y="0"/>
                      <a:pt x="104705" y="0"/>
                    </a:cubicBezTo>
                    <a:close/>
                  </a:path>
                </a:pathLst>
              </a:custGeom>
              <a:solidFill>
                <a:srgbClr val="FF516B"/>
              </a:solidFill>
              <a:ln w="19050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-9525"/>
                <a:ext cx="1070338" cy="496637"/>
              </a:xfrm>
              <a:prstGeom prst="rect">
                <a:avLst/>
              </a:prstGeom>
            </p:spPr>
            <p:txBody>
              <a:bodyPr anchor="ctr" rtlCol="false" tIns="27786" lIns="27786" bIns="27786" rIns="27786"/>
              <a:lstStyle/>
              <a:p>
                <a:pPr algn="ctr" marL="0" indent="0" lvl="0">
                  <a:lnSpc>
                    <a:spcPts val="3236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3" id="13"/>
            <p:cNvGrpSpPr/>
            <p:nvPr/>
          </p:nvGrpSpPr>
          <p:grpSpPr>
            <a:xfrm rot="0">
              <a:off x="2284510" y="912712"/>
              <a:ext cx="807609" cy="807609"/>
              <a:chOff x="0" y="0"/>
              <a:chExt cx="812800" cy="812800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47649" y="47649"/>
                <a:ext cx="717502" cy="717502"/>
              </a:xfrm>
              <a:custGeom>
                <a:avLst/>
                <a:gdLst/>
                <a:ahLst/>
                <a:cxnLst/>
                <a:rect r="r" b="b" t="t" l="l"/>
                <a:pathLst>
                  <a:path h="717502" w="717502">
                    <a:moveTo>
                      <a:pt x="440093" y="33693"/>
                    </a:moveTo>
                    <a:lnTo>
                      <a:pt x="683809" y="277409"/>
                    </a:lnTo>
                    <a:cubicBezTo>
                      <a:pt x="705382" y="298982"/>
                      <a:pt x="717502" y="328242"/>
                      <a:pt x="717502" y="358751"/>
                    </a:cubicBezTo>
                    <a:cubicBezTo>
                      <a:pt x="717502" y="389260"/>
                      <a:pt x="705382" y="418520"/>
                      <a:pt x="683809" y="440093"/>
                    </a:cubicBezTo>
                    <a:lnTo>
                      <a:pt x="440093" y="683809"/>
                    </a:lnTo>
                    <a:cubicBezTo>
                      <a:pt x="418520" y="705382"/>
                      <a:pt x="389260" y="717502"/>
                      <a:pt x="358751" y="717502"/>
                    </a:cubicBezTo>
                    <a:cubicBezTo>
                      <a:pt x="328242" y="717502"/>
                      <a:pt x="298982" y="705382"/>
                      <a:pt x="277409" y="683809"/>
                    </a:cubicBezTo>
                    <a:lnTo>
                      <a:pt x="33693" y="440093"/>
                    </a:lnTo>
                    <a:cubicBezTo>
                      <a:pt x="12120" y="418520"/>
                      <a:pt x="0" y="389260"/>
                      <a:pt x="0" y="358751"/>
                    </a:cubicBezTo>
                    <a:cubicBezTo>
                      <a:pt x="0" y="328242"/>
                      <a:pt x="12120" y="298982"/>
                      <a:pt x="33693" y="277409"/>
                    </a:cubicBezTo>
                    <a:lnTo>
                      <a:pt x="277409" y="33693"/>
                    </a:lnTo>
                    <a:cubicBezTo>
                      <a:pt x="298982" y="12120"/>
                      <a:pt x="328242" y="0"/>
                      <a:pt x="358751" y="0"/>
                    </a:cubicBezTo>
                    <a:cubicBezTo>
                      <a:pt x="389260" y="0"/>
                      <a:pt x="418520" y="12120"/>
                      <a:pt x="440093" y="33693"/>
                    </a:cubicBezTo>
                    <a:close/>
                  </a:path>
                </a:pathLst>
              </a:custGeom>
              <a:solidFill>
                <a:srgbClr val="C7B9FF"/>
              </a:solidFill>
              <a:ln w="19050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139700" y="130175"/>
                <a:ext cx="533400" cy="542925"/>
              </a:xfrm>
              <a:prstGeom prst="rect">
                <a:avLst/>
              </a:prstGeom>
            </p:spPr>
            <p:txBody>
              <a:bodyPr anchor="ctr" rtlCol="false" tIns="27786" lIns="27786" bIns="27786" rIns="27786"/>
              <a:lstStyle/>
              <a:p>
                <a:pPr algn="ctr" marL="0" indent="0" lvl="0">
                  <a:lnSpc>
                    <a:spcPts val="1726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6" id="16"/>
            <p:cNvGrpSpPr/>
            <p:nvPr/>
          </p:nvGrpSpPr>
          <p:grpSpPr>
            <a:xfrm rot="0">
              <a:off x="480408" y="2366148"/>
              <a:ext cx="813755" cy="812106"/>
              <a:chOff x="0" y="0"/>
              <a:chExt cx="701553" cy="700131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47357" y="36080"/>
                <a:ext cx="606839" cy="627972"/>
              </a:xfrm>
              <a:custGeom>
                <a:avLst/>
                <a:gdLst/>
                <a:ahLst/>
                <a:cxnLst/>
                <a:rect r="r" b="b" t="t" l="l"/>
                <a:pathLst>
                  <a:path h="627972" w="606839">
                    <a:moveTo>
                      <a:pt x="384229" y="44566"/>
                    </a:moveTo>
                    <a:lnTo>
                      <a:pt x="573387" y="233340"/>
                    </a:lnTo>
                    <a:cubicBezTo>
                      <a:pt x="594804" y="254714"/>
                      <a:pt x="606839" y="283728"/>
                      <a:pt x="606839" y="313986"/>
                    </a:cubicBezTo>
                    <a:cubicBezTo>
                      <a:pt x="606839" y="344243"/>
                      <a:pt x="594804" y="373258"/>
                      <a:pt x="573387" y="394631"/>
                    </a:cubicBezTo>
                    <a:lnTo>
                      <a:pt x="384229" y="583406"/>
                    </a:lnTo>
                    <a:cubicBezTo>
                      <a:pt x="339573" y="627972"/>
                      <a:pt x="267267" y="627972"/>
                      <a:pt x="222610" y="583406"/>
                    </a:cubicBezTo>
                    <a:lnTo>
                      <a:pt x="33452" y="394631"/>
                    </a:lnTo>
                    <a:cubicBezTo>
                      <a:pt x="12035" y="373258"/>
                      <a:pt x="0" y="344243"/>
                      <a:pt x="0" y="313986"/>
                    </a:cubicBezTo>
                    <a:cubicBezTo>
                      <a:pt x="0" y="283728"/>
                      <a:pt x="12035" y="254714"/>
                      <a:pt x="33452" y="233340"/>
                    </a:cubicBezTo>
                    <a:lnTo>
                      <a:pt x="222610" y="44566"/>
                    </a:lnTo>
                    <a:cubicBezTo>
                      <a:pt x="267267" y="0"/>
                      <a:pt x="339573" y="0"/>
                      <a:pt x="384229" y="44566"/>
                    </a:cubicBezTo>
                    <a:close/>
                  </a:path>
                </a:pathLst>
              </a:custGeom>
              <a:solidFill>
                <a:srgbClr val="C7B9FF"/>
              </a:solidFill>
              <a:ln w="19050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120579" y="110810"/>
                <a:ext cx="460394" cy="468986"/>
              </a:xfrm>
              <a:prstGeom prst="rect">
                <a:avLst/>
              </a:prstGeom>
            </p:spPr>
            <p:txBody>
              <a:bodyPr anchor="ctr" rtlCol="false" tIns="27786" lIns="27786" bIns="27786" rIns="27786"/>
              <a:lstStyle/>
              <a:p>
                <a:pPr algn="ctr" marL="0" indent="0" lvl="0">
                  <a:lnSpc>
                    <a:spcPts val="1726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9" id="19"/>
            <p:cNvGrpSpPr/>
            <p:nvPr/>
          </p:nvGrpSpPr>
          <p:grpSpPr>
            <a:xfrm rot="0">
              <a:off x="1638190" y="3506032"/>
              <a:ext cx="2100249" cy="637903"/>
              <a:chOff x="0" y="0"/>
              <a:chExt cx="1266772" cy="384754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1266772" cy="384754"/>
              </a:xfrm>
              <a:custGeom>
                <a:avLst/>
                <a:gdLst/>
                <a:ahLst/>
                <a:cxnLst/>
                <a:rect r="r" b="b" t="t" l="l"/>
                <a:pathLst>
                  <a:path h="384754" w="1266772">
                    <a:moveTo>
                      <a:pt x="88469" y="0"/>
                    </a:moveTo>
                    <a:lnTo>
                      <a:pt x="1178303" y="0"/>
                    </a:lnTo>
                    <a:cubicBezTo>
                      <a:pt x="1201766" y="0"/>
                      <a:pt x="1224269" y="9321"/>
                      <a:pt x="1240860" y="25912"/>
                    </a:cubicBezTo>
                    <a:cubicBezTo>
                      <a:pt x="1257451" y="42503"/>
                      <a:pt x="1266772" y="65005"/>
                      <a:pt x="1266772" y="88469"/>
                    </a:cubicBezTo>
                    <a:lnTo>
                      <a:pt x="1266772" y="296285"/>
                    </a:lnTo>
                    <a:cubicBezTo>
                      <a:pt x="1266772" y="319748"/>
                      <a:pt x="1257451" y="342251"/>
                      <a:pt x="1240860" y="358842"/>
                    </a:cubicBezTo>
                    <a:cubicBezTo>
                      <a:pt x="1224269" y="375433"/>
                      <a:pt x="1201766" y="384754"/>
                      <a:pt x="1178303" y="384754"/>
                    </a:cubicBezTo>
                    <a:lnTo>
                      <a:pt x="88469" y="384754"/>
                    </a:lnTo>
                    <a:cubicBezTo>
                      <a:pt x="65005" y="384754"/>
                      <a:pt x="42503" y="375433"/>
                      <a:pt x="25912" y="358842"/>
                    </a:cubicBezTo>
                    <a:cubicBezTo>
                      <a:pt x="9321" y="342251"/>
                      <a:pt x="0" y="319748"/>
                      <a:pt x="0" y="296285"/>
                    </a:cubicBezTo>
                    <a:lnTo>
                      <a:pt x="0" y="88469"/>
                    </a:lnTo>
                    <a:cubicBezTo>
                      <a:pt x="0" y="65005"/>
                      <a:pt x="9321" y="42503"/>
                      <a:pt x="25912" y="25912"/>
                    </a:cubicBezTo>
                    <a:cubicBezTo>
                      <a:pt x="42503" y="9321"/>
                      <a:pt x="65005" y="0"/>
                      <a:pt x="88469" y="0"/>
                    </a:cubicBezTo>
                    <a:close/>
                  </a:path>
                </a:pathLst>
              </a:custGeom>
              <a:solidFill>
                <a:srgbClr val="FF516B"/>
              </a:solidFill>
              <a:ln w="19050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name="TextBox 21" id="21"/>
              <p:cNvSpPr txBox="true"/>
              <p:nvPr/>
            </p:nvSpPr>
            <p:spPr>
              <a:xfrm>
                <a:off x="0" y="-9525"/>
                <a:ext cx="1266772" cy="394279"/>
              </a:xfrm>
              <a:prstGeom prst="rect">
                <a:avLst/>
              </a:prstGeom>
            </p:spPr>
            <p:txBody>
              <a:bodyPr anchor="ctr" rtlCol="false" tIns="27786" lIns="27786" bIns="27786" rIns="27786"/>
              <a:lstStyle/>
              <a:p>
                <a:pPr algn="ctr" marL="0" indent="0" lvl="0">
                  <a:lnSpc>
                    <a:spcPts val="3236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22" id="22"/>
            <p:cNvGrpSpPr/>
            <p:nvPr/>
          </p:nvGrpSpPr>
          <p:grpSpPr>
            <a:xfrm rot="0">
              <a:off x="1248156" y="4695290"/>
              <a:ext cx="760250" cy="389768"/>
              <a:chOff x="0" y="0"/>
              <a:chExt cx="1254391" cy="643106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1254391" cy="643106"/>
              </a:xfrm>
              <a:custGeom>
                <a:avLst/>
                <a:gdLst/>
                <a:ahLst/>
                <a:cxnLst/>
                <a:rect r="r" b="b" t="t" l="l"/>
                <a:pathLst>
                  <a:path h="643106" w="1254391">
                    <a:moveTo>
                      <a:pt x="627195" y="0"/>
                    </a:moveTo>
                    <a:cubicBezTo>
                      <a:pt x="280805" y="0"/>
                      <a:pt x="0" y="143964"/>
                      <a:pt x="0" y="321553"/>
                    </a:cubicBezTo>
                    <a:cubicBezTo>
                      <a:pt x="0" y="499142"/>
                      <a:pt x="280805" y="643106"/>
                      <a:pt x="627195" y="643106"/>
                    </a:cubicBezTo>
                    <a:cubicBezTo>
                      <a:pt x="973586" y="643106"/>
                      <a:pt x="1254391" y="499142"/>
                      <a:pt x="1254391" y="321553"/>
                    </a:cubicBezTo>
                    <a:cubicBezTo>
                      <a:pt x="1254391" y="143964"/>
                      <a:pt x="973586" y="0"/>
                      <a:pt x="627195" y="0"/>
                    </a:cubicBezTo>
                    <a:close/>
                  </a:path>
                </a:pathLst>
              </a:custGeom>
              <a:solidFill>
                <a:srgbClr val="FFE713"/>
              </a:solidFill>
              <a:ln w="19050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name="TextBox 24" id="24"/>
              <p:cNvSpPr txBox="true"/>
              <p:nvPr/>
            </p:nvSpPr>
            <p:spPr>
              <a:xfrm>
                <a:off x="117599" y="60291"/>
                <a:ext cx="1019193" cy="522523"/>
              </a:xfrm>
              <a:prstGeom prst="rect">
                <a:avLst/>
              </a:prstGeom>
            </p:spPr>
            <p:txBody>
              <a:bodyPr anchor="ctr" rtlCol="false" tIns="27786" lIns="27786" bIns="27786" rIns="27786"/>
              <a:lstStyle/>
              <a:p>
                <a:pPr algn="ctr" marL="0" indent="0" lvl="0">
                  <a:lnSpc>
                    <a:spcPts val="1726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25" id="25"/>
            <p:cNvGrpSpPr/>
            <p:nvPr/>
          </p:nvGrpSpPr>
          <p:grpSpPr>
            <a:xfrm rot="0">
              <a:off x="2251225" y="4695290"/>
              <a:ext cx="874180" cy="412995"/>
              <a:chOff x="0" y="0"/>
              <a:chExt cx="1254391" cy="592620"/>
            </a:xfrm>
          </p:grpSpPr>
          <p:sp>
            <p:nvSpPr>
              <p:cNvPr name="Freeform 26" id="26"/>
              <p:cNvSpPr/>
              <p:nvPr/>
            </p:nvSpPr>
            <p:spPr>
              <a:xfrm flipH="false" flipV="false" rot="0">
                <a:off x="0" y="0"/>
                <a:ext cx="1254391" cy="592620"/>
              </a:xfrm>
              <a:custGeom>
                <a:avLst/>
                <a:gdLst/>
                <a:ahLst/>
                <a:cxnLst/>
                <a:rect r="r" b="b" t="t" l="l"/>
                <a:pathLst>
                  <a:path h="592620" w="1254391">
                    <a:moveTo>
                      <a:pt x="627195" y="0"/>
                    </a:moveTo>
                    <a:cubicBezTo>
                      <a:pt x="280805" y="0"/>
                      <a:pt x="0" y="132663"/>
                      <a:pt x="0" y="296310"/>
                    </a:cubicBezTo>
                    <a:cubicBezTo>
                      <a:pt x="0" y="459958"/>
                      <a:pt x="280805" y="592620"/>
                      <a:pt x="627195" y="592620"/>
                    </a:cubicBezTo>
                    <a:cubicBezTo>
                      <a:pt x="973586" y="592620"/>
                      <a:pt x="1254391" y="459958"/>
                      <a:pt x="1254391" y="296310"/>
                    </a:cubicBezTo>
                    <a:cubicBezTo>
                      <a:pt x="1254391" y="132663"/>
                      <a:pt x="973586" y="0"/>
                      <a:pt x="627195" y="0"/>
                    </a:cubicBezTo>
                    <a:close/>
                  </a:path>
                </a:pathLst>
              </a:custGeom>
              <a:solidFill>
                <a:srgbClr val="FFE713"/>
              </a:solidFill>
              <a:ln w="19050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name="TextBox 27" id="27"/>
              <p:cNvSpPr txBox="true"/>
              <p:nvPr/>
            </p:nvSpPr>
            <p:spPr>
              <a:xfrm>
                <a:off x="117599" y="55558"/>
                <a:ext cx="1019193" cy="481504"/>
              </a:xfrm>
              <a:prstGeom prst="rect">
                <a:avLst/>
              </a:prstGeom>
            </p:spPr>
            <p:txBody>
              <a:bodyPr anchor="ctr" rtlCol="false" tIns="27786" lIns="27786" bIns="27786" rIns="27786"/>
              <a:lstStyle/>
              <a:p>
                <a:pPr algn="ctr" marL="0" indent="0" lvl="0">
                  <a:lnSpc>
                    <a:spcPts val="1726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28" id="28"/>
            <p:cNvGrpSpPr/>
            <p:nvPr/>
          </p:nvGrpSpPr>
          <p:grpSpPr>
            <a:xfrm rot="0">
              <a:off x="3368785" y="4695290"/>
              <a:ext cx="896381" cy="389768"/>
              <a:chOff x="0" y="0"/>
              <a:chExt cx="1254391" cy="545439"/>
            </a:xfrm>
          </p:grpSpPr>
          <p:sp>
            <p:nvSpPr>
              <p:cNvPr name="Freeform 29" id="29"/>
              <p:cNvSpPr/>
              <p:nvPr/>
            </p:nvSpPr>
            <p:spPr>
              <a:xfrm flipH="false" flipV="false" rot="0">
                <a:off x="0" y="0"/>
                <a:ext cx="1254391" cy="545439"/>
              </a:xfrm>
              <a:custGeom>
                <a:avLst/>
                <a:gdLst/>
                <a:ahLst/>
                <a:cxnLst/>
                <a:rect r="r" b="b" t="t" l="l"/>
                <a:pathLst>
                  <a:path h="545439" w="1254391">
                    <a:moveTo>
                      <a:pt x="627195" y="0"/>
                    </a:moveTo>
                    <a:cubicBezTo>
                      <a:pt x="280805" y="0"/>
                      <a:pt x="0" y="122101"/>
                      <a:pt x="0" y="272719"/>
                    </a:cubicBezTo>
                    <a:cubicBezTo>
                      <a:pt x="0" y="423338"/>
                      <a:pt x="280805" y="545439"/>
                      <a:pt x="627195" y="545439"/>
                    </a:cubicBezTo>
                    <a:cubicBezTo>
                      <a:pt x="973586" y="545439"/>
                      <a:pt x="1254391" y="423338"/>
                      <a:pt x="1254391" y="272719"/>
                    </a:cubicBezTo>
                    <a:cubicBezTo>
                      <a:pt x="1254391" y="122101"/>
                      <a:pt x="973586" y="0"/>
                      <a:pt x="627195" y="0"/>
                    </a:cubicBezTo>
                    <a:close/>
                  </a:path>
                </a:pathLst>
              </a:custGeom>
              <a:solidFill>
                <a:srgbClr val="FFE713"/>
              </a:solidFill>
              <a:ln w="19050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name="TextBox 30" id="30"/>
              <p:cNvSpPr txBox="true"/>
              <p:nvPr/>
            </p:nvSpPr>
            <p:spPr>
              <a:xfrm>
                <a:off x="117599" y="51135"/>
                <a:ext cx="1019193" cy="443169"/>
              </a:xfrm>
              <a:prstGeom prst="rect">
                <a:avLst/>
              </a:prstGeom>
            </p:spPr>
            <p:txBody>
              <a:bodyPr anchor="ctr" rtlCol="false" tIns="27786" lIns="27786" bIns="27786" rIns="27786"/>
              <a:lstStyle/>
              <a:p>
                <a:pPr algn="ctr" marL="0" indent="0" lvl="0">
                  <a:lnSpc>
                    <a:spcPts val="1726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AutoShape 31" id="31"/>
            <p:cNvSpPr/>
            <p:nvPr/>
          </p:nvSpPr>
          <p:spPr>
            <a:xfrm flipV="true">
              <a:off x="1852076" y="4143936"/>
              <a:ext cx="836239" cy="588692"/>
            </a:xfrm>
            <a:prstGeom prst="line">
              <a:avLst/>
            </a:prstGeom>
            <a:ln cap="flat" w="25400">
              <a:solidFill>
                <a:srgbClr val="FFFFFF"/>
              </a:solidFill>
              <a:prstDash val="sysDash"/>
              <a:headEnd type="arrow" len="sm" w="med"/>
              <a:tailEnd type="none" len="sm" w="sm"/>
            </a:ln>
          </p:spPr>
        </p:sp>
        <p:sp>
          <p:nvSpPr>
            <p:cNvPr name="AutoShape 32" id="32"/>
            <p:cNvSpPr/>
            <p:nvPr/>
          </p:nvSpPr>
          <p:spPr>
            <a:xfrm flipH="true" flipV="true">
              <a:off x="2688315" y="4143936"/>
              <a:ext cx="882363" cy="583393"/>
            </a:xfrm>
            <a:prstGeom prst="line">
              <a:avLst/>
            </a:prstGeom>
            <a:ln cap="flat" w="25400">
              <a:solidFill>
                <a:srgbClr val="FFFFFF"/>
              </a:solidFill>
              <a:prstDash val="sysDash"/>
              <a:headEnd type="arrow" len="sm" w="med"/>
              <a:tailEnd type="none" len="sm" w="sm"/>
            </a:ln>
          </p:spPr>
        </p:sp>
        <p:sp>
          <p:nvSpPr>
            <p:cNvPr name="AutoShape 33" id="33"/>
            <p:cNvSpPr/>
            <p:nvPr/>
          </p:nvSpPr>
          <p:spPr>
            <a:xfrm flipH="true">
              <a:off x="2688315" y="4143936"/>
              <a:ext cx="0" cy="551354"/>
            </a:xfrm>
            <a:prstGeom prst="line">
              <a:avLst/>
            </a:prstGeom>
            <a:ln cap="flat" w="25400">
              <a:solidFill>
                <a:srgbClr val="FFFFFF"/>
              </a:solidFill>
              <a:prstDash val="sysDash"/>
              <a:headEnd type="none" len="sm" w="sm"/>
              <a:tailEnd type="arrow" len="sm" w="med"/>
            </a:ln>
          </p:spPr>
        </p:sp>
        <p:sp>
          <p:nvSpPr>
            <p:cNvPr name="AutoShape 34" id="34"/>
            <p:cNvSpPr/>
            <p:nvPr/>
          </p:nvSpPr>
          <p:spPr>
            <a:xfrm flipV="true">
              <a:off x="887285" y="412294"/>
              <a:ext cx="359756" cy="500417"/>
            </a:xfrm>
            <a:prstGeom prst="line">
              <a:avLst/>
            </a:prstGeom>
            <a:ln cap="flat" w="25400">
              <a:solidFill>
                <a:srgbClr val="FFFFFF"/>
              </a:solidFill>
              <a:prstDash val="sysDash"/>
              <a:headEnd type="none" len="sm" w="sm"/>
              <a:tailEnd type="arrow" len="sm" w="med"/>
            </a:ln>
          </p:spPr>
        </p:sp>
        <p:sp>
          <p:nvSpPr>
            <p:cNvPr name="AutoShape 35" id="35"/>
            <p:cNvSpPr/>
            <p:nvPr/>
          </p:nvSpPr>
          <p:spPr>
            <a:xfrm>
              <a:off x="1774570" y="1316516"/>
              <a:ext cx="553145" cy="0"/>
            </a:xfrm>
            <a:prstGeom prst="line">
              <a:avLst/>
            </a:prstGeom>
            <a:ln cap="flat" w="25400">
              <a:solidFill>
                <a:srgbClr val="FFFFFF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AutoShape 36" id="36"/>
            <p:cNvSpPr/>
            <p:nvPr/>
          </p:nvSpPr>
          <p:spPr>
            <a:xfrm>
              <a:off x="887285" y="1720320"/>
              <a:ext cx="0" cy="688971"/>
            </a:xfrm>
            <a:prstGeom prst="line">
              <a:avLst/>
            </a:prstGeom>
            <a:ln cap="flat" w="25400">
              <a:solidFill>
                <a:srgbClr val="FFFFFF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AutoShape 37" id="37"/>
            <p:cNvSpPr/>
            <p:nvPr/>
          </p:nvSpPr>
          <p:spPr>
            <a:xfrm>
              <a:off x="887285" y="3135111"/>
              <a:ext cx="750905" cy="689873"/>
            </a:xfrm>
            <a:prstGeom prst="line">
              <a:avLst/>
            </a:prstGeom>
            <a:ln cap="flat" w="25400">
              <a:solidFill>
                <a:srgbClr val="FFFFFF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AutoShape 38" id="38"/>
            <p:cNvSpPr/>
            <p:nvPr/>
          </p:nvSpPr>
          <p:spPr>
            <a:xfrm flipV="true">
              <a:off x="3048914" y="1316516"/>
              <a:ext cx="549043" cy="0"/>
            </a:xfrm>
            <a:prstGeom prst="line">
              <a:avLst/>
            </a:prstGeom>
            <a:ln cap="flat" w="25400">
              <a:solidFill>
                <a:srgbClr val="FFFFFF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AutoShape 39" id="39"/>
            <p:cNvSpPr/>
            <p:nvPr/>
          </p:nvSpPr>
          <p:spPr>
            <a:xfrm>
              <a:off x="534270" y="413315"/>
              <a:ext cx="353015" cy="499397"/>
            </a:xfrm>
            <a:prstGeom prst="line">
              <a:avLst/>
            </a:prstGeom>
            <a:ln cap="flat" w="25400">
              <a:solidFill>
                <a:srgbClr val="FFFFFF"/>
              </a:solidFill>
              <a:prstDash val="sysDash"/>
              <a:headEnd type="arrow" len="sm" w="med"/>
              <a:tailEnd type="none" len="sm" w="sm"/>
            </a:ln>
          </p:spPr>
        </p:sp>
        <p:sp>
          <p:nvSpPr>
            <p:cNvPr name="AutoShape 40" id="40"/>
            <p:cNvSpPr/>
            <p:nvPr/>
          </p:nvSpPr>
          <p:spPr>
            <a:xfrm flipH="true" flipV="true">
              <a:off x="4421023" y="1720320"/>
              <a:ext cx="0" cy="689101"/>
            </a:xfrm>
            <a:prstGeom prst="line">
              <a:avLst/>
            </a:prstGeom>
            <a:ln cap="flat" w="25400">
              <a:solidFill>
                <a:srgbClr val="FFFFFF"/>
              </a:solidFill>
              <a:prstDash val="solid"/>
              <a:headEnd type="arrow" len="sm" w="med"/>
              <a:tailEnd type="none" len="sm" w="sm"/>
            </a:ln>
          </p:spPr>
        </p:sp>
        <p:sp>
          <p:nvSpPr>
            <p:cNvPr name="AutoShape 41" id="41"/>
            <p:cNvSpPr/>
            <p:nvPr/>
          </p:nvSpPr>
          <p:spPr>
            <a:xfrm flipV="true">
              <a:off x="3738439" y="3134981"/>
              <a:ext cx="682584" cy="690003"/>
            </a:xfrm>
            <a:prstGeom prst="line">
              <a:avLst/>
            </a:prstGeom>
            <a:ln cap="flat" w="25400">
              <a:solidFill>
                <a:srgbClr val="FFFFFF"/>
              </a:solidFill>
              <a:prstDash val="solid"/>
              <a:headEnd type="arrow" len="sm" w="med"/>
              <a:tailEnd type="none" len="sm" w="sm"/>
            </a:ln>
          </p:spPr>
        </p:sp>
        <p:sp>
          <p:nvSpPr>
            <p:cNvPr name="AutoShape 42" id="42"/>
            <p:cNvSpPr/>
            <p:nvPr/>
          </p:nvSpPr>
          <p:spPr>
            <a:xfrm flipV="true">
              <a:off x="4431663" y="427470"/>
              <a:ext cx="12786" cy="485242"/>
            </a:xfrm>
            <a:prstGeom prst="line">
              <a:avLst/>
            </a:prstGeom>
            <a:ln cap="flat" w="25400">
              <a:solidFill>
                <a:srgbClr val="FFFFFF"/>
              </a:solidFill>
              <a:prstDash val="sysDash"/>
              <a:headEnd type="none" len="sm" w="sm"/>
              <a:tailEnd type="arrow" len="sm" w="med"/>
            </a:ln>
          </p:spPr>
        </p:sp>
        <p:grpSp>
          <p:nvGrpSpPr>
            <p:cNvPr name="Group 43" id="43"/>
            <p:cNvGrpSpPr/>
            <p:nvPr/>
          </p:nvGrpSpPr>
          <p:grpSpPr>
            <a:xfrm rot="0">
              <a:off x="0" y="0"/>
              <a:ext cx="786391" cy="427484"/>
              <a:chOff x="0" y="0"/>
              <a:chExt cx="1033467" cy="561796"/>
            </a:xfrm>
          </p:grpSpPr>
          <p:sp>
            <p:nvSpPr>
              <p:cNvPr name="Freeform 44" id="44"/>
              <p:cNvSpPr/>
              <p:nvPr/>
            </p:nvSpPr>
            <p:spPr>
              <a:xfrm flipH="false" flipV="false" rot="0">
                <a:off x="0" y="0"/>
                <a:ext cx="1033468" cy="561796"/>
              </a:xfrm>
              <a:custGeom>
                <a:avLst/>
                <a:gdLst/>
                <a:ahLst/>
                <a:cxnLst/>
                <a:rect r="r" b="b" t="t" l="l"/>
                <a:pathLst>
                  <a:path h="561796" w="1033468">
                    <a:moveTo>
                      <a:pt x="516734" y="0"/>
                    </a:moveTo>
                    <a:cubicBezTo>
                      <a:pt x="231350" y="0"/>
                      <a:pt x="0" y="125762"/>
                      <a:pt x="0" y="280898"/>
                    </a:cubicBezTo>
                    <a:cubicBezTo>
                      <a:pt x="0" y="436033"/>
                      <a:pt x="231350" y="561796"/>
                      <a:pt x="516734" y="561796"/>
                    </a:cubicBezTo>
                    <a:cubicBezTo>
                      <a:pt x="802118" y="561796"/>
                      <a:pt x="1033468" y="436033"/>
                      <a:pt x="1033468" y="280898"/>
                    </a:cubicBezTo>
                    <a:cubicBezTo>
                      <a:pt x="1033468" y="125762"/>
                      <a:pt x="802118" y="0"/>
                      <a:pt x="516734" y="0"/>
                    </a:cubicBezTo>
                    <a:close/>
                  </a:path>
                </a:pathLst>
              </a:custGeom>
              <a:solidFill>
                <a:srgbClr val="5AC8BD"/>
              </a:solidFill>
              <a:ln w="19050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name="TextBox 45" id="45"/>
              <p:cNvSpPr txBox="true"/>
              <p:nvPr/>
            </p:nvSpPr>
            <p:spPr>
              <a:xfrm>
                <a:off x="96888" y="43143"/>
                <a:ext cx="839692" cy="465984"/>
              </a:xfrm>
              <a:prstGeom prst="rect">
                <a:avLst/>
              </a:prstGeom>
            </p:spPr>
            <p:txBody>
              <a:bodyPr anchor="ctr" rtlCol="false" tIns="27786" lIns="27786" bIns="27786" rIns="27786"/>
              <a:lstStyle/>
              <a:p>
                <a:pPr algn="ctr" marL="0" indent="0" lvl="0">
                  <a:lnSpc>
                    <a:spcPts val="191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46" id="46"/>
            <p:cNvGrpSpPr/>
            <p:nvPr/>
          </p:nvGrpSpPr>
          <p:grpSpPr>
            <a:xfrm rot="0">
              <a:off x="1004995" y="0"/>
              <a:ext cx="769575" cy="427484"/>
              <a:chOff x="0" y="0"/>
              <a:chExt cx="968818" cy="538160"/>
            </a:xfrm>
          </p:grpSpPr>
          <p:sp>
            <p:nvSpPr>
              <p:cNvPr name="Freeform 47" id="47"/>
              <p:cNvSpPr/>
              <p:nvPr/>
            </p:nvSpPr>
            <p:spPr>
              <a:xfrm flipH="false" flipV="false" rot="0">
                <a:off x="0" y="0"/>
                <a:ext cx="968818" cy="538160"/>
              </a:xfrm>
              <a:custGeom>
                <a:avLst/>
                <a:gdLst/>
                <a:ahLst/>
                <a:cxnLst/>
                <a:rect r="r" b="b" t="t" l="l"/>
                <a:pathLst>
                  <a:path h="538160" w="968818">
                    <a:moveTo>
                      <a:pt x="484409" y="0"/>
                    </a:moveTo>
                    <a:cubicBezTo>
                      <a:pt x="216877" y="0"/>
                      <a:pt x="0" y="120471"/>
                      <a:pt x="0" y="269080"/>
                    </a:cubicBezTo>
                    <a:cubicBezTo>
                      <a:pt x="0" y="417689"/>
                      <a:pt x="216877" y="538160"/>
                      <a:pt x="484409" y="538160"/>
                    </a:cubicBezTo>
                    <a:cubicBezTo>
                      <a:pt x="751941" y="538160"/>
                      <a:pt x="968818" y="417689"/>
                      <a:pt x="968818" y="269080"/>
                    </a:cubicBezTo>
                    <a:cubicBezTo>
                      <a:pt x="968818" y="120471"/>
                      <a:pt x="751941" y="0"/>
                      <a:pt x="484409" y="0"/>
                    </a:cubicBezTo>
                    <a:close/>
                  </a:path>
                </a:pathLst>
              </a:custGeom>
              <a:solidFill>
                <a:srgbClr val="5AC8BD"/>
              </a:solidFill>
              <a:ln w="19050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name="TextBox 48" id="48"/>
              <p:cNvSpPr txBox="true"/>
              <p:nvPr/>
            </p:nvSpPr>
            <p:spPr>
              <a:xfrm>
                <a:off x="90827" y="50452"/>
                <a:ext cx="787165" cy="437255"/>
              </a:xfrm>
              <a:prstGeom prst="rect">
                <a:avLst/>
              </a:prstGeom>
            </p:spPr>
            <p:txBody>
              <a:bodyPr anchor="ctr" rtlCol="false" tIns="27786" lIns="27786" bIns="27786" rIns="27786"/>
              <a:lstStyle/>
              <a:p>
                <a:pPr algn="ctr" marL="0" indent="0" lvl="0">
                  <a:lnSpc>
                    <a:spcPts val="1726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49" id="49"/>
            <p:cNvGrpSpPr/>
            <p:nvPr/>
          </p:nvGrpSpPr>
          <p:grpSpPr>
            <a:xfrm rot="0">
              <a:off x="3972832" y="0"/>
              <a:ext cx="954497" cy="427484"/>
              <a:chOff x="0" y="0"/>
              <a:chExt cx="1254391" cy="561796"/>
            </a:xfrm>
          </p:grpSpPr>
          <p:sp>
            <p:nvSpPr>
              <p:cNvPr name="Freeform 50" id="50"/>
              <p:cNvSpPr/>
              <p:nvPr/>
            </p:nvSpPr>
            <p:spPr>
              <a:xfrm flipH="false" flipV="false" rot="0">
                <a:off x="0" y="0"/>
                <a:ext cx="1254391" cy="561796"/>
              </a:xfrm>
              <a:custGeom>
                <a:avLst/>
                <a:gdLst/>
                <a:ahLst/>
                <a:cxnLst/>
                <a:rect r="r" b="b" t="t" l="l"/>
                <a:pathLst>
                  <a:path h="561796" w="1254391">
                    <a:moveTo>
                      <a:pt x="627195" y="0"/>
                    </a:moveTo>
                    <a:cubicBezTo>
                      <a:pt x="280805" y="0"/>
                      <a:pt x="0" y="125762"/>
                      <a:pt x="0" y="280898"/>
                    </a:cubicBezTo>
                    <a:cubicBezTo>
                      <a:pt x="0" y="436033"/>
                      <a:pt x="280805" y="561796"/>
                      <a:pt x="627195" y="561796"/>
                    </a:cubicBezTo>
                    <a:cubicBezTo>
                      <a:pt x="973586" y="561796"/>
                      <a:pt x="1254391" y="436033"/>
                      <a:pt x="1254391" y="280898"/>
                    </a:cubicBezTo>
                    <a:cubicBezTo>
                      <a:pt x="1254391" y="125762"/>
                      <a:pt x="973586" y="0"/>
                      <a:pt x="627195" y="0"/>
                    </a:cubicBezTo>
                    <a:close/>
                  </a:path>
                </a:pathLst>
              </a:custGeom>
              <a:solidFill>
                <a:srgbClr val="FFE713"/>
              </a:solidFill>
              <a:ln w="19050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name="TextBox 51" id="51"/>
              <p:cNvSpPr txBox="true"/>
              <p:nvPr/>
            </p:nvSpPr>
            <p:spPr>
              <a:xfrm>
                <a:off x="117599" y="52668"/>
                <a:ext cx="1019193" cy="456459"/>
              </a:xfrm>
              <a:prstGeom prst="rect">
                <a:avLst/>
              </a:prstGeom>
            </p:spPr>
            <p:txBody>
              <a:bodyPr anchor="ctr" rtlCol="false" tIns="27786" lIns="27786" bIns="27786" rIns="27786"/>
              <a:lstStyle/>
              <a:p>
                <a:pPr algn="ctr" marL="0" indent="0" lvl="0">
                  <a:lnSpc>
                    <a:spcPts val="1726"/>
                  </a:lnSpc>
                  <a:spcBef>
                    <a:spcPct val="0"/>
                  </a:spcBef>
                </a:pPr>
              </a:p>
            </p:txBody>
          </p:sp>
        </p:grpSp>
      </p:grpSp>
      <p:graphicFrame>
        <p:nvGraphicFramePr>
          <p:cNvPr name="Table 52" id="52"/>
          <p:cNvGraphicFramePr>
            <a:graphicFrameLocks noGrp="true"/>
          </p:cNvGraphicFramePr>
          <p:nvPr/>
        </p:nvGraphicFramePr>
        <p:xfrm>
          <a:off x="8500924" y="3124173"/>
          <a:ext cx="1288627" cy="1295461"/>
        </p:xfrm>
        <a:graphic>
          <a:graphicData uri="http://schemas.openxmlformats.org/drawingml/2006/table">
            <a:tbl>
              <a:tblPr/>
              <a:tblGrid>
                <a:gridCol w="429542"/>
                <a:gridCol w="429542"/>
                <a:gridCol w="429542"/>
              </a:tblGrid>
              <a:tr h="265789">
                <a:tc gridSpan="3">
                  <a:txBody>
                    <a:bodyPr anchor="t" rtlCol="false"/>
                    <a:lstStyle/>
                    <a:p>
                      <a:pPr algn="ctr">
                        <a:lnSpc>
                          <a:spcPts val="1540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ACFF"/>
                    </a:solidFill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1540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ACFF"/>
                    </a:solidFill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1540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ACFF"/>
                    </a:solidFill>
                  </a:tcPr>
                </a:tc>
              </a:tr>
              <a:tr h="690851">
                <a:tc rowSpan="3" gridSpan="3">
                  <a:txBody>
                    <a:bodyPr anchor="t" rtlCol="false"/>
                    <a:lstStyle/>
                    <a:p>
                      <a:pPr algn="ctr">
                        <a:lnSpc>
                          <a:spcPts val="1680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 rowSpan="3" hMerge="true">
                  <a:txBody>
                    <a:bodyPr anchor="t" rtlCol="false"/>
                    <a:lstStyle/>
                    <a:p>
                      <a:pPr algn="ctr">
                        <a:lnSpc>
                          <a:spcPts val="1680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 rowSpan="3" hMerge="true">
                  <a:txBody>
                    <a:bodyPr anchor="t" rtlCol="false"/>
                    <a:lstStyle/>
                    <a:p>
                      <a:pPr algn="ctr">
                        <a:lnSpc>
                          <a:spcPts val="1680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</a:tr>
              <a:tr h="334136">
                <a:tc vMerge="true" gridSpan="3">
                  <a:txBody>
                    <a:bodyPr anchor="t" rtlCol="false"/>
                    <a:lstStyle/>
                    <a:p>
                      <a:pPr algn="ctr">
                        <a:lnSpc>
                          <a:spcPts val="1680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 vMerge="true" hMerge="true">
                  <a:txBody>
                    <a:bodyPr anchor="t" rtlCol="false"/>
                    <a:lstStyle/>
                    <a:p>
                      <a:pPr algn="ctr">
                        <a:lnSpc>
                          <a:spcPts val="1680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 vMerge="true" hMerge="true">
                  <a:txBody>
                    <a:bodyPr anchor="t" rtlCol="false"/>
                    <a:lstStyle/>
                    <a:p>
                      <a:pPr algn="ctr">
                        <a:lnSpc>
                          <a:spcPts val="1680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</a:tr>
              <a:tr h="4685">
                <a:tc vMerge="true" gridSpan="3">
                  <a:txBody>
                    <a:bodyPr anchor="t" rtlCol="false"/>
                    <a:lstStyle/>
                    <a:p>
                      <a:pPr algn="ctr">
                        <a:lnSpc>
                          <a:spcPts val="1680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 vMerge="true" hMerge="true">
                  <a:txBody>
                    <a:bodyPr anchor="t" rtlCol="false"/>
                    <a:lstStyle/>
                    <a:p>
                      <a:pPr algn="ctr">
                        <a:lnSpc>
                          <a:spcPts val="1680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 vMerge="true" hMerge="true">
                  <a:txBody>
                    <a:bodyPr anchor="t" rtlCol="false"/>
                    <a:lstStyle/>
                    <a:p>
                      <a:pPr algn="ctr">
                        <a:lnSpc>
                          <a:spcPts val="1680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</a:tr>
            </a:tbl>
          </a:graphicData>
        </a:graphic>
      </p:graphicFrame>
      <p:sp>
        <p:nvSpPr>
          <p:cNvPr name="AutoShape 53" id="53"/>
          <p:cNvSpPr/>
          <p:nvPr/>
        </p:nvSpPr>
        <p:spPr>
          <a:xfrm>
            <a:off x="7622149" y="3771904"/>
            <a:ext cx="878775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graphicFrame>
        <p:nvGraphicFramePr>
          <p:cNvPr name="Table 54" id="54"/>
          <p:cNvGraphicFramePr>
            <a:graphicFrameLocks noGrp="true"/>
          </p:cNvGraphicFramePr>
          <p:nvPr/>
        </p:nvGraphicFramePr>
        <p:xfrm>
          <a:off x="7166442" y="5454540"/>
          <a:ext cx="1288627" cy="1295461"/>
        </p:xfrm>
        <a:graphic>
          <a:graphicData uri="http://schemas.openxmlformats.org/drawingml/2006/table">
            <a:tbl>
              <a:tblPr/>
              <a:tblGrid>
                <a:gridCol w="429542"/>
                <a:gridCol w="429542"/>
                <a:gridCol w="429542"/>
              </a:tblGrid>
              <a:tr h="265789">
                <a:tc gridSpan="3">
                  <a:txBody>
                    <a:bodyPr anchor="t" rtlCol="false"/>
                    <a:lstStyle/>
                    <a:p>
                      <a:pPr algn="ctr">
                        <a:lnSpc>
                          <a:spcPts val="1540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ACFF"/>
                    </a:solidFill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1540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ACFF"/>
                    </a:solidFill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1540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ACFF"/>
                    </a:solidFill>
                  </a:tcPr>
                </a:tc>
              </a:tr>
              <a:tr h="690851">
                <a:tc rowSpan="3" gridSpan="3">
                  <a:txBody>
                    <a:bodyPr anchor="t" rtlCol="false"/>
                    <a:lstStyle/>
                    <a:p>
                      <a:pPr algn="ctr">
                        <a:lnSpc>
                          <a:spcPts val="1680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 rowSpan="3" hMerge="true">
                  <a:txBody>
                    <a:bodyPr anchor="t" rtlCol="false"/>
                    <a:lstStyle/>
                    <a:p>
                      <a:pPr algn="ctr">
                        <a:lnSpc>
                          <a:spcPts val="1680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 rowSpan="3" hMerge="true">
                  <a:txBody>
                    <a:bodyPr anchor="t" rtlCol="false"/>
                    <a:lstStyle/>
                    <a:p>
                      <a:pPr algn="ctr">
                        <a:lnSpc>
                          <a:spcPts val="1680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</a:tr>
              <a:tr h="334136">
                <a:tc vMerge="true" gridSpan="3">
                  <a:txBody>
                    <a:bodyPr anchor="t" rtlCol="false"/>
                    <a:lstStyle/>
                    <a:p>
                      <a:pPr algn="ctr">
                        <a:lnSpc>
                          <a:spcPts val="1680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 vMerge="true" hMerge="true">
                  <a:txBody>
                    <a:bodyPr anchor="t" rtlCol="false"/>
                    <a:lstStyle/>
                    <a:p>
                      <a:pPr algn="ctr">
                        <a:lnSpc>
                          <a:spcPts val="1680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 vMerge="true" hMerge="true">
                  <a:txBody>
                    <a:bodyPr anchor="t" rtlCol="false"/>
                    <a:lstStyle/>
                    <a:p>
                      <a:pPr algn="ctr">
                        <a:lnSpc>
                          <a:spcPts val="1680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</a:tr>
              <a:tr h="4685">
                <a:tc vMerge="true" gridSpan="3">
                  <a:txBody>
                    <a:bodyPr anchor="t" rtlCol="false"/>
                    <a:lstStyle/>
                    <a:p>
                      <a:pPr algn="ctr">
                        <a:lnSpc>
                          <a:spcPts val="1680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 vMerge="true" hMerge="true">
                  <a:txBody>
                    <a:bodyPr anchor="t" rtlCol="false"/>
                    <a:lstStyle/>
                    <a:p>
                      <a:pPr algn="ctr">
                        <a:lnSpc>
                          <a:spcPts val="1680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 vMerge="true" hMerge="true">
                  <a:txBody>
                    <a:bodyPr anchor="t" rtlCol="false"/>
                    <a:lstStyle/>
                    <a:p>
                      <a:pPr algn="ctr">
                        <a:lnSpc>
                          <a:spcPts val="1680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</a:tr>
            </a:tbl>
          </a:graphicData>
        </a:graphic>
      </p:graphicFrame>
      <p:sp>
        <p:nvSpPr>
          <p:cNvPr name="AutoShape 55" id="55"/>
          <p:cNvSpPr/>
          <p:nvPr/>
        </p:nvSpPr>
        <p:spPr>
          <a:xfrm flipH="true">
            <a:off x="7810756" y="4419634"/>
            <a:ext cx="1334481" cy="1034905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graphicFrame>
        <p:nvGraphicFramePr>
          <p:cNvPr name="Table 56" id="56"/>
          <p:cNvGraphicFramePr>
            <a:graphicFrameLocks noGrp="true"/>
          </p:cNvGraphicFramePr>
          <p:nvPr/>
        </p:nvGraphicFramePr>
        <p:xfrm>
          <a:off x="9789551" y="5454540"/>
          <a:ext cx="1288627" cy="1295461"/>
        </p:xfrm>
        <a:graphic>
          <a:graphicData uri="http://schemas.openxmlformats.org/drawingml/2006/table">
            <a:tbl>
              <a:tblPr/>
              <a:tblGrid>
                <a:gridCol w="429542"/>
                <a:gridCol w="429542"/>
                <a:gridCol w="429542"/>
              </a:tblGrid>
              <a:tr h="265789">
                <a:tc gridSpan="3">
                  <a:txBody>
                    <a:bodyPr anchor="t" rtlCol="false"/>
                    <a:lstStyle/>
                    <a:p>
                      <a:pPr algn="ctr">
                        <a:lnSpc>
                          <a:spcPts val="1540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ACFF"/>
                    </a:solidFill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1540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ACFF"/>
                    </a:solidFill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1540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ACFF"/>
                    </a:solidFill>
                  </a:tcPr>
                </a:tc>
              </a:tr>
              <a:tr h="690851">
                <a:tc rowSpan="3" gridSpan="3">
                  <a:txBody>
                    <a:bodyPr anchor="t" rtlCol="false"/>
                    <a:lstStyle/>
                    <a:p>
                      <a:pPr algn="ctr">
                        <a:lnSpc>
                          <a:spcPts val="1680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 rowSpan="3" hMerge="true">
                  <a:txBody>
                    <a:bodyPr anchor="t" rtlCol="false"/>
                    <a:lstStyle/>
                    <a:p>
                      <a:pPr algn="ctr">
                        <a:lnSpc>
                          <a:spcPts val="1680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 rowSpan="3" hMerge="true">
                  <a:txBody>
                    <a:bodyPr anchor="t" rtlCol="false"/>
                    <a:lstStyle/>
                    <a:p>
                      <a:pPr algn="ctr">
                        <a:lnSpc>
                          <a:spcPts val="1680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</a:tr>
              <a:tr h="334136">
                <a:tc vMerge="true" gridSpan="3">
                  <a:txBody>
                    <a:bodyPr anchor="t" rtlCol="false"/>
                    <a:lstStyle/>
                    <a:p>
                      <a:pPr algn="ctr">
                        <a:lnSpc>
                          <a:spcPts val="1680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 vMerge="true" hMerge="true">
                  <a:txBody>
                    <a:bodyPr anchor="t" rtlCol="false"/>
                    <a:lstStyle/>
                    <a:p>
                      <a:pPr algn="ctr">
                        <a:lnSpc>
                          <a:spcPts val="1680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 vMerge="true" hMerge="true">
                  <a:txBody>
                    <a:bodyPr anchor="t" rtlCol="false"/>
                    <a:lstStyle/>
                    <a:p>
                      <a:pPr algn="ctr">
                        <a:lnSpc>
                          <a:spcPts val="1680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</a:tr>
              <a:tr h="4685">
                <a:tc vMerge="true" gridSpan="3">
                  <a:txBody>
                    <a:bodyPr anchor="t" rtlCol="false"/>
                    <a:lstStyle/>
                    <a:p>
                      <a:pPr algn="ctr">
                        <a:lnSpc>
                          <a:spcPts val="1680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 vMerge="true" hMerge="true">
                  <a:txBody>
                    <a:bodyPr anchor="t" rtlCol="false"/>
                    <a:lstStyle/>
                    <a:p>
                      <a:pPr algn="ctr">
                        <a:lnSpc>
                          <a:spcPts val="1680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 vMerge="true" hMerge="true">
                  <a:txBody>
                    <a:bodyPr anchor="t" rtlCol="false"/>
                    <a:lstStyle/>
                    <a:p>
                      <a:pPr algn="ctr">
                        <a:lnSpc>
                          <a:spcPts val="1680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</a:tr>
            </a:tbl>
          </a:graphicData>
        </a:graphic>
      </p:graphicFrame>
      <p:sp>
        <p:nvSpPr>
          <p:cNvPr name="AutoShape 57" id="57"/>
          <p:cNvSpPr/>
          <p:nvPr/>
        </p:nvSpPr>
        <p:spPr>
          <a:xfrm>
            <a:off x="9145237" y="4419634"/>
            <a:ext cx="1288627" cy="1034905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graphicFrame>
        <p:nvGraphicFramePr>
          <p:cNvPr name="Table 58" id="58"/>
          <p:cNvGraphicFramePr>
            <a:graphicFrameLocks noGrp="true"/>
          </p:cNvGraphicFramePr>
          <p:nvPr/>
        </p:nvGraphicFramePr>
        <p:xfrm>
          <a:off x="12583128" y="3124173"/>
          <a:ext cx="1298152" cy="1303432"/>
        </p:xfrm>
        <a:graphic>
          <a:graphicData uri="http://schemas.openxmlformats.org/drawingml/2006/table">
            <a:tbl>
              <a:tblPr/>
              <a:tblGrid>
                <a:gridCol w="286635"/>
                <a:gridCol w="362441"/>
                <a:gridCol w="324538"/>
                <a:gridCol w="324538"/>
              </a:tblGrid>
              <a:tr h="267425">
                <a:tc gridSpan="4">
                  <a:txBody>
                    <a:bodyPr anchor="t" rtlCol="false"/>
                    <a:lstStyle/>
                    <a:p>
                      <a:pPr algn="ctr">
                        <a:lnSpc>
                          <a:spcPts val="1540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C445"/>
                    </a:solidFill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1540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C445"/>
                    </a:solidFill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1540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C445"/>
                    </a:solidFill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1540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C445"/>
                    </a:solidFill>
                  </a:tcPr>
                </a:tc>
              </a:tr>
              <a:tr h="695102">
                <a:tc rowSpan="3">
                  <a:txBody>
                    <a:bodyPr anchor="t" rtlCol="false"/>
                    <a:lstStyle/>
                    <a:p>
                      <a:pPr algn="ctr">
                        <a:lnSpc>
                          <a:spcPts val="1680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ACD"/>
                    </a:solidFill>
                  </a:tcPr>
                </a:tc>
                <a:tc rowSpan="3" gridSpan="3">
                  <a:txBody>
                    <a:bodyPr anchor="t" rtlCol="false"/>
                    <a:lstStyle/>
                    <a:p>
                      <a:pPr algn="ctr">
                        <a:lnSpc>
                          <a:spcPts val="1680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ACD"/>
                    </a:solidFill>
                  </a:tcPr>
                </a:tc>
                <a:tc rowSpan="3" hMerge="true">
                  <a:txBody>
                    <a:bodyPr anchor="t" rtlCol="false"/>
                    <a:lstStyle/>
                    <a:p>
                      <a:pPr algn="ctr">
                        <a:lnSpc>
                          <a:spcPts val="1680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ACD"/>
                    </a:solidFill>
                  </a:tcPr>
                </a:tc>
                <a:tc rowSpan="3" hMerge="true">
                  <a:txBody>
                    <a:bodyPr anchor="t" rtlCol="false"/>
                    <a:lstStyle/>
                    <a:p>
                      <a:pPr algn="ctr">
                        <a:lnSpc>
                          <a:spcPts val="1680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ACD"/>
                    </a:solidFill>
                  </a:tcPr>
                </a:tc>
              </a:tr>
              <a:tr h="336192">
                <a:tc vMerge="true">
                  <a:txBody>
                    <a:bodyPr anchor="t" rtlCol="false"/>
                    <a:lstStyle/>
                    <a:p>
                      <a:pPr algn="ctr">
                        <a:lnSpc>
                          <a:spcPts val="1680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ACD"/>
                    </a:solidFill>
                  </a:tcPr>
                </a:tc>
                <a:tc vMerge="true" gridSpan="3">
                  <a:txBody>
                    <a:bodyPr anchor="t" rtlCol="false"/>
                    <a:lstStyle/>
                    <a:p>
                      <a:pPr algn="ctr">
                        <a:lnSpc>
                          <a:spcPts val="1680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ACD"/>
                    </a:solidFill>
                  </a:tcPr>
                </a:tc>
                <a:tc vMerge="true" hMerge="true">
                  <a:txBody>
                    <a:bodyPr anchor="t" rtlCol="false"/>
                    <a:lstStyle/>
                    <a:p>
                      <a:pPr algn="ctr">
                        <a:lnSpc>
                          <a:spcPts val="1680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ACD"/>
                    </a:solidFill>
                  </a:tcPr>
                </a:tc>
                <a:tc vMerge="true" hMerge="true">
                  <a:txBody>
                    <a:bodyPr anchor="t" rtlCol="false"/>
                    <a:lstStyle/>
                    <a:p>
                      <a:pPr algn="ctr">
                        <a:lnSpc>
                          <a:spcPts val="1680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ACD"/>
                    </a:solidFill>
                  </a:tcPr>
                </a:tc>
              </a:tr>
              <a:tr h="4714">
                <a:tc vMerge="true">
                  <a:txBody>
                    <a:bodyPr anchor="t" rtlCol="false"/>
                    <a:lstStyle/>
                    <a:p>
                      <a:pPr algn="ctr">
                        <a:lnSpc>
                          <a:spcPts val="1680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ACD"/>
                    </a:solidFill>
                  </a:tcPr>
                </a:tc>
                <a:tc vMerge="true" gridSpan="3">
                  <a:txBody>
                    <a:bodyPr anchor="t" rtlCol="false"/>
                    <a:lstStyle/>
                    <a:p>
                      <a:pPr algn="ctr">
                        <a:lnSpc>
                          <a:spcPts val="1680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ACD"/>
                    </a:solidFill>
                  </a:tcPr>
                </a:tc>
                <a:tc vMerge="true" hMerge="true">
                  <a:txBody>
                    <a:bodyPr anchor="t" rtlCol="false"/>
                    <a:lstStyle/>
                    <a:p>
                      <a:pPr algn="ctr">
                        <a:lnSpc>
                          <a:spcPts val="1680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ACD"/>
                    </a:solidFill>
                  </a:tcPr>
                </a:tc>
                <a:tc vMerge="true" hMerge="true">
                  <a:txBody>
                    <a:bodyPr anchor="t" rtlCol="false"/>
                    <a:lstStyle/>
                    <a:p>
                      <a:pPr algn="ctr">
                        <a:lnSpc>
                          <a:spcPts val="1680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ACD"/>
                    </a:solidFill>
                  </a:tcPr>
                </a:tc>
              </a:tr>
            </a:tbl>
          </a:graphicData>
        </a:graphic>
      </p:graphicFrame>
      <p:sp>
        <p:nvSpPr>
          <p:cNvPr name="AutoShape 59" id="59"/>
          <p:cNvSpPr/>
          <p:nvPr/>
        </p:nvSpPr>
        <p:spPr>
          <a:xfrm flipH="true">
            <a:off x="14108505" y="4427606"/>
            <a:ext cx="1298152" cy="1201234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60" id="60"/>
          <p:cNvSpPr/>
          <p:nvPr/>
        </p:nvSpPr>
        <p:spPr>
          <a:xfrm>
            <a:off x="13881281" y="3775890"/>
            <a:ext cx="876300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arrow" len="sm" w="med"/>
            <a:tailEnd type="none" len="sm" w="sm"/>
          </a:ln>
        </p:spPr>
      </p:sp>
      <p:graphicFrame>
        <p:nvGraphicFramePr>
          <p:cNvPr name="Table 61" id="61"/>
          <p:cNvGraphicFramePr>
            <a:graphicFrameLocks noGrp="true"/>
          </p:cNvGraphicFramePr>
          <p:nvPr/>
        </p:nvGraphicFramePr>
        <p:xfrm>
          <a:off x="14757581" y="3124173"/>
          <a:ext cx="1298152" cy="1303432"/>
        </p:xfrm>
        <a:graphic>
          <a:graphicData uri="http://schemas.openxmlformats.org/drawingml/2006/table">
            <a:tbl>
              <a:tblPr/>
              <a:tblGrid>
                <a:gridCol w="286635"/>
                <a:gridCol w="362441"/>
                <a:gridCol w="324538"/>
                <a:gridCol w="324538"/>
              </a:tblGrid>
              <a:tr h="267425">
                <a:tc gridSpan="4">
                  <a:txBody>
                    <a:bodyPr anchor="t" rtlCol="false"/>
                    <a:lstStyle/>
                    <a:p>
                      <a:pPr algn="ctr">
                        <a:lnSpc>
                          <a:spcPts val="1540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C445"/>
                    </a:solidFill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1540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C445"/>
                    </a:solidFill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1540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C445"/>
                    </a:solidFill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1540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C445"/>
                    </a:solidFill>
                  </a:tcPr>
                </a:tc>
              </a:tr>
              <a:tr h="695102">
                <a:tc rowSpan="3">
                  <a:txBody>
                    <a:bodyPr anchor="t" rtlCol="false"/>
                    <a:lstStyle/>
                    <a:p>
                      <a:pPr algn="ctr">
                        <a:lnSpc>
                          <a:spcPts val="1680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ACD"/>
                    </a:solidFill>
                  </a:tcPr>
                </a:tc>
                <a:tc rowSpan="3" gridSpan="3">
                  <a:txBody>
                    <a:bodyPr anchor="t" rtlCol="false"/>
                    <a:lstStyle/>
                    <a:p>
                      <a:pPr algn="ctr">
                        <a:lnSpc>
                          <a:spcPts val="1680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ACD"/>
                    </a:solidFill>
                  </a:tcPr>
                </a:tc>
                <a:tc rowSpan="3" hMerge="true">
                  <a:txBody>
                    <a:bodyPr anchor="t" rtlCol="false"/>
                    <a:lstStyle/>
                    <a:p>
                      <a:pPr algn="ctr">
                        <a:lnSpc>
                          <a:spcPts val="1680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ACD"/>
                    </a:solidFill>
                  </a:tcPr>
                </a:tc>
                <a:tc rowSpan="3" hMerge="true">
                  <a:txBody>
                    <a:bodyPr anchor="t" rtlCol="false"/>
                    <a:lstStyle/>
                    <a:p>
                      <a:pPr algn="ctr">
                        <a:lnSpc>
                          <a:spcPts val="1680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ACD"/>
                    </a:solidFill>
                  </a:tcPr>
                </a:tc>
              </a:tr>
              <a:tr h="336192">
                <a:tc vMerge="true">
                  <a:txBody>
                    <a:bodyPr anchor="t" rtlCol="false"/>
                    <a:lstStyle/>
                    <a:p>
                      <a:pPr algn="ctr">
                        <a:lnSpc>
                          <a:spcPts val="1680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ACD"/>
                    </a:solidFill>
                  </a:tcPr>
                </a:tc>
                <a:tc vMerge="true" gridSpan="3">
                  <a:txBody>
                    <a:bodyPr anchor="t" rtlCol="false"/>
                    <a:lstStyle/>
                    <a:p>
                      <a:pPr algn="ctr">
                        <a:lnSpc>
                          <a:spcPts val="1680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ACD"/>
                    </a:solidFill>
                  </a:tcPr>
                </a:tc>
                <a:tc vMerge="true" hMerge="true">
                  <a:txBody>
                    <a:bodyPr anchor="t" rtlCol="false"/>
                    <a:lstStyle/>
                    <a:p>
                      <a:pPr algn="ctr">
                        <a:lnSpc>
                          <a:spcPts val="1680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ACD"/>
                    </a:solidFill>
                  </a:tcPr>
                </a:tc>
                <a:tc vMerge="true" hMerge="true">
                  <a:txBody>
                    <a:bodyPr anchor="t" rtlCol="false"/>
                    <a:lstStyle/>
                    <a:p>
                      <a:pPr algn="ctr">
                        <a:lnSpc>
                          <a:spcPts val="1680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ACD"/>
                    </a:solidFill>
                  </a:tcPr>
                </a:tc>
              </a:tr>
              <a:tr h="4714">
                <a:tc vMerge="true">
                  <a:txBody>
                    <a:bodyPr anchor="t" rtlCol="false"/>
                    <a:lstStyle/>
                    <a:p>
                      <a:pPr algn="ctr">
                        <a:lnSpc>
                          <a:spcPts val="1680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ACD"/>
                    </a:solidFill>
                  </a:tcPr>
                </a:tc>
                <a:tc vMerge="true" gridSpan="3">
                  <a:txBody>
                    <a:bodyPr anchor="t" rtlCol="false"/>
                    <a:lstStyle/>
                    <a:p>
                      <a:pPr algn="ctr">
                        <a:lnSpc>
                          <a:spcPts val="1680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ACD"/>
                    </a:solidFill>
                  </a:tcPr>
                </a:tc>
                <a:tc vMerge="true" hMerge="true">
                  <a:txBody>
                    <a:bodyPr anchor="t" rtlCol="false"/>
                    <a:lstStyle/>
                    <a:p>
                      <a:pPr algn="ctr">
                        <a:lnSpc>
                          <a:spcPts val="1680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ACD"/>
                    </a:solidFill>
                  </a:tcPr>
                </a:tc>
                <a:tc vMerge="true" hMerge="true">
                  <a:txBody>
                    <a:bodyPr anchor="t" rtlCol="false"/>
                    <a:lstStyle/>
                    <a:p>
                      <a:pPr algn="ctr">
                        <a:lnSpc>
                          <a:spcPts val="1680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ACD"/>
                    </a:solidFill>
                  </a:tcPr>
                </a:tc>
              </a:tr>
            </a:tbl>
          </a:graphicData>
        </a:graphic>
      </p:graphicFrame>
      <p:graphicFrame>
        <p:nvGraphicFramePr>
          <p:cNvPr name="Table 62" id="62"/>
          <p:cNvGraphicFramePr>
            <a:graphicFrameLocks noGrp="true"/>
          </p:cNvGraphicFramePr>
          <p:nvPr/>
        </p:nvGraphicFramePr>
        <p:xfrm>
          <a:off x="13459428" y="5628839"/>
          <a:ext cx="1298152" cy="1303432"/>
        </p:xfrm>
        <a:graphic>
          <a:graphicData uri="http://schemas.openxmlformats.org/drawingml/2006/table">
            <a:tbl>
              <a:tblPr/>
              <a:tblGrid>
                <a:gridCol w="286635"/>
                <a:gridCol w="362441"/>
                <a:gridCol w="324538"/>
                <a:gridCol w="324538"/>
              </a:tblGrid>
              <a:tr h="267425">
                <a:tc gridSpan="4">
                  <a:txBody>
                    <a:bodyPr anchor="t" rtlCol="false"/>
                    <a:lstStyle/>
                    <a:p>
                      <a:pPr algn="ctr">
                        <a:lnSpc>
                          <a:spcPts val="1540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C445"/>
                    </a:solidFill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1540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C445"/>
                    </a:solidFill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1540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C445"/>
                    </a:solidFill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1540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C445"/>
                    </a:solidFill>
                  </a:tcPr>
                </a:tc>
              </a:tr>
              <a:tr h="695102">
                <a:tc rowSpan="3">
                  <a:txBody>
                    <a:bodyPr anchor="t" rtlCol="false"/>
                    <a:lstStyle/>
                    <a:p>
                      <a:pPr algn="ctr">
                        <a:lnSpc>
                          <a:spcPts val="1680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ACD"/>
                    </a:solidFill>
                  </a:tcPr>
                </a:tc>
                <a:tc rowSpan="3" gridSpan="3">
                  <a:txBody>
                    <a:bodyPr anchor="t" rtlCol="false"/>
                    <a:lstStyle/>
                    <a:p>
                      <a:pPr algn="ctr">
                        <a:lnSpc>
                          <a:spcPts val="1680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ACD"/>
                    </a:solidFill>
                  </a:tcPr>
                </a:tc>
                <a:tc rowSpan="3" hMerge="true">
                  <a:txBody>
                    <a:bodyPr anchor="t" rtlCol="false"/>
                    <a:lstStyle/>
                    <a:p>
                      <a:pPr algn="ctr">
                        <a:lnSpc>
                          <a:spcPts val="1680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ACD"/>
                    </a:solidFill>
                  </a:tcPr>
                </a:tc>
                <a:tc rowSpan="3" hMerge="true">
                  <a:txBody>
                    <a:bodyPr anchor="t" rtlCol="false"/>
                    <a:lstStyle/>
                    <a:p>
                      <a:pPr algn="ctr">
                        <a:lnSpc>
                          <a:spcPts val="1680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ACD"/>
                    </a:solidFill>
                  </a:tcPr>
                </a:tc>
              </a:tr>
              <a:tr h="336192">
                <a:tc vMerge="true">
                  <a:txBody>
                    <a:bodyPr anchor="t" rtlCol="false"/>
                    <a:lstStyle/>
                    <a:p>
                      <a:pPr algn="ctr">
                        <a:lnSpc>
                          <a:spcPts val="1680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ACD"/>
                    </a:solidFill>
                  </a:tcPr>
                </a:tc>
                <a:tc vMerge="true" gridSpan="3">
                  <a:txBody>
                    <a:bodyPr anchor="t" rtlCol="false"/>
                    <a:lstStyle/>
                    <a:p>
                      <a:pPr algn="ctr">
                        <a:lnSpc>
                          <a:spcPts val="1680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ACD"/>
                    </a:solidFill>
                  </a:tcPr>
                </a:tc>
                <a:tc vMerge="true" hMerge="true">
                  <a:txBody>
                    <a:bodyPr anchor="t" rtlCol="false"/>
                    <a:lstStyle/>
                    <a:p>
                      <a:pPr algn="ctr">
                        <a:lnSpc>
                          <a:spcPts val="1680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ACD"/>
                    </a:solidFill>
                  </a:tcPr>
                </a:tc>
                <a:tc vMerge="true" hMerge="true">
                  <a:txBody>
                    <a:bodyPr anchor="t" rtlCol="false"/>
                    <a:lstStyle/>
                    <a:p>
                      <a:pPr algn="ctr">
                        <a:lnSpc>
                          <a:spcPts val="1680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ACD"/>
                    </a:solidFill>
                  </a:tcPr>
                </a:tc>
              </a:tr>
              <a:tr h="4714">
                <a:tc vMerge="true">
                  <a:txBody>
                    <a:bodyPr anchor="t" rtlCol="false"/>
                    <a:lstStyle/>
                    <a:p>
                      <a:pPr algn="ctr">
                        <a:lnSpc>
                          <a:spcPts val="1680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ACD"/>
                    </a:solidFill>
                  </a:tcPr>
                </a:tc>
                <a:tc vMerge="true" gridSpan="3">
                  <a:txBody>
                    <a:bodyPr anchor="t" rtlCol="false"/>
                    <a:lstStyle/>
                    <a:p>
                      <a:pPr algn="ctr">
                        <a:lnSpc>
                          <a:spcPts val="1680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ACD"/>
                    </a:solidFill>
                  </a:tcPr>
                </a:tc>
                <a:tc vMerge="true" hMerge="true">
                  <a:txBody>
                    <a:bodyPr anchor="t" rtlCol="false"/>
                    <a:lstStyle/>
                    <a:p>
                      <a:pPr algn="ctr">
                        <a:lnSpc>
                          <a:spcPts val="1680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ACD"/>
                    </a:solidFill>
                  </a:tcPr>
                </a:tc>
                <a:tc vMerge="true" hMerge="true">
                  <a:txBody>
                    <a:bodyPr anchor="t" rtlCol="false"/>
                    <a:lstStyle/>
                    <a:p>
                      <a:pPr algn="ctr">
                        <a:lnSpc>
                          <a:spcPts val="1680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ACD"/>
                    </a:solidFill>
                  </a:tcPr>
                </a:tc>
              </a:tr>
            </a:tbl>
          </a:graphicData>
        </a:graphic>
      </p:graphicFrame>
      <p:graphicFrame>
        <p:nvGraphicFramePr>
          <p:cNvPr name="Table 63" id="63"/>
          <p:cNvGraphicFramePr>
            <a:graphicFrameLocks noGrp="true"/>
          </p:cNvGraphicFramePr>
          <p:nvPr/>
        </p:nvGraphicFramePr>
        <p:xfrm>
          <a:off x="15840751" y="5628839"/>
          <a:ext cx="1298152" cy="1303432"/>
        </p:xfrm>
        <a:graphic>
          <a:graphicData uri="http://schemas.openxmlformats.org/drawingml/2006/table">
            <a:tbl>
              <a:tblPr/>
              <a:tblGrid>
                <a:gridCol w="286635"/>
                <a:gridCol w="362441"/>
                <a:gridCol w="324538"/>
                <a:gridCol w="324538"/>
              </a:tblGrid>
              <a:tr h="267425">
                <a:tc gridSpan="4">
                  <a:txBody>
                    <a:bodyPr anchor="t" rtlCol="false"/>
                    <a:lstStyle/>
                    <a:p>
                      <a:pPr algn="ctr">
                        <a:lnSpc>
                          <a:spcPts val="1540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C445"/>
                    </a:solidFill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1540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C445"/>
                    </a:solidFill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1540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C445"/>
                    </a:solidFill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1540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C445"/>
                    </a:solidFill>
                  </a:tcPr>
                </a:tc>
              </a:tr>
              <a:tr h="695102">
                <a:tc rowSpan="3">
                  <a:txBody>
                    <a:bodyPr anchor="t" rtlCol="false"/>
                    <a:lstStyle/>
                    <a:p>
                      <a:pPr algn="ctr">
                        <a:lnSpc>
                          <a:spcPts val="1680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ACD"/>
                    </a:solidFill>
                  </a:tcPr>
                </a:tc>
                <a:tc rowSpan="3" gridSpan="3">
                  <a:txBody>
                    <a:bodyPr anchor="t" rtlCol="false"/>
                    <a:lstStyle/>
                    <a:p>
                      <a:pPr algn="ctr">
                        <a:lnSpc>
                          <a:spcPts val="1680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ACD"/>
                    </a:solidFill>
                  </a:tcPr>
                </a:tc>
                <a:tc rowSpan="3" hMerge="true">
                  <a:txBody>
                    <a:bodyPr anchor="t" rtlCol="false"/>
                    <a:lstStyle/>
                    <a:p>
                      <a:pPr algn="ctr">
                        <a:lnSpc>
                          <a:spcPts val="1680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ACD"/>
                    </a:solidFill>
                  </a:tcPr>
                </a:tc>
                <a:tc rowSpan="3" hMerge="true">
                  <a:txBody>
                    <a:bodyPr anchor="t" rtlCol="false"/>
                    <a:lstStyle/>
                    <a:p>
                      <a:pPr algn="ctr">
                        <a:lnSpc>
                          <a:spcPts val="1680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ACD"/>
                    </a:solidFill>
                  </a:tcPr>
                </a:tc>
              </a:tr>
              <a:tr h="336192">
                <a:tc vMerge="true">
                  <a:txBody>
                    <a:bodyPr anchor="t" rtlCol="false"/>
                    <a:lstStyle/>
                    <a:p>
                      <a:pPr algn="ctr">
                        <a:lnSpc>
                          <a:spcPts val="1680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ACD"/>
                    </a:solidFill>
                  </a:tcPr>
                </a:tc>
                <a:tc vMerge="true" gridSpan="3">
                  <a:txBody>
                    <a:bodyPr anchor="t" rtlCol="false"/>
                    <a:lstStyle/>
                    <a:p>
                      <a:pPr algn="ctr">
                        <a:lnSpc>
                          <a:spcPts val="1680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ACD"/>
                    </a:solidFill>
                  </a:tcPr>
                </a:tc>
                <a:tc vMerge="true" hMerge="true">
                  <a:txBody>
                    <a:bodyPr anchor="t" rtlCol="false"/>
                    <a:lstStyle/>
                    <a:p>
                      <a:pPr algn="ctr">
                        <a:lnSpc>
                          <a:spcPts val="1680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ACD"/>
                    </a:solidFill>
                  </a:tcPr>
                </a:tc>
                <a:tc vMerge="true" hMerge="true">
                  <a:txBody>
                    <a:bodyPr anchor="t" rtlCol="false"/>
                    <a:lstStyle/>
                    <a:p>
                      <a:pPr algn="ctr">
                        <a:lnSpc>
                          <a:spcPts val="1680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ACD"/>
                    </a:solidFill>
                  </a:tcPr>
                </a:tc>
              </a:tr>
              <a:tr h="4714">
                <a:tc vMerge="true">
                  <a:txBody>
                    <a:bodyPr anchor="t" rtlCol="false"/>
                    <a:lstStyle/>
                    <a:p>
                      <a:pPr algn="ctr">
                        <a:lnSpc>
                          <a:spcPts val="1680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ACD"/>
                    </a:solidFill>
                  </a:tcPr>
                </a:tc>
                <a:tc vMerge="true" gridSpan="3">
                  <a:txBody>
                    <a:bodyPr anchor="t" rtlCol="false"/>
                    <a:lstStyle/>
                    <a:p>
                      <a:pPr algn="ctr">
                        <a:lnSpc>
                          <a:spcPts val="1680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ACD"/>
                    </a:solidFill>
                  </a:tcPr>
                </a:tc>
                <a:tc vMerge="true" hMerge="true">
                  <a:txBody>
                    <a:bodyPr anchor="t" rtlCol="false"/>
                    <a:lstStyle/>
                    <a:p>
                      <a:pPr algn="ctr">
                        <a:lnSpc>
                          <a:spcPts val="1680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ACD"/>
                    </a:solidFill>
                  </a:tcPr>
                </a:tc>
                <a:tc vMerge="true" hMerge="true">
                  <a:txBody>
                    <a:bodyPr anchor="t" rtlCol="false"/>
                    <a:lstStyle/>
                    <a:p>
                      <a:pPr algn="ctr">
                        <a:lnSpc>
                          <a:spcPts val="1680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ACD"/>
                    </a:solidFill>
                  </a:tcPr>
                </a:tc>
              </a:tr>
            </a:tbl>
          </a:graphicData>
        </a:graphic>
      </p:graphicFrame>
      <p:sp>
        <p:nvSpPr>
          <p:cNvPr name="AutoShape 64" id="64"/>
          <p:cNvSpPr/>
          <p:nvPr/>
        </p:nvSpPr>
        <p:spPr>
          <a:xfrm>
            <a:off x="15406657" y="4190829"/>
            <a:ext cx="1083170" cy="1438011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65" id="65"/>
          <p:cNvGrpSpPr/>
          <p:nvPr/>
        </p:nvGrpSpPr>
        <p:grpSpPr>
          <a:xfrm rot="0">
            <a:off x="2794744" y="7397906"/>
            <a:ext cx="634842" cy="634842"/>
            <a:chOff x="0" y="0"/>
            <a:chExt cx="812800" cy="812800"/>
          </a:xfrm>
        </p:grpSpPr>
        <p:sp>
          <p:nvSpPr>
            <p:cNvPr name="Freeform 66" id="6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516B"/>
            </a:solidFill>
          </p:spPr>
        </p:sp>
        <p:sp>
          <p:nvSpPr>
            <p:cNvPr name="TextBox 67" id="67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name="TextBox 68" id="68"/>
          <p:cNvSpPr txBox="true"/>
          <p:nvPr/>
        </p:nvSpPr>
        <p:spPr>
          <a:xfrm rot="0">
            <a:off x="3899890" y="682318"/>
            <a:ext cx="10488220" cy="1036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FFF7F1"/>
                </a:solidFill>
                <a:latin typeface="Now Bold"/>
                <a:ea typeface="Now Bold"/>
                <a:cs typeface="Now Bold"/>
                <a:sym typeface="Now Bold"/>
              </a:rPr>
              <a:t>Diseño de base de datos</a:t>
            </a:r>
          </a:p>
        </p:txBody>
      </p:sp>
      <p:sp>
        <p:nvSpPr>
          <p:cNvPr name="TextBox 69" id="69"/>
          <p:cNvSpPr txBox="true"/>
          <p:nvPr/>
        </p:nvSpPr>
        <p:spPr>
          <a:xfrm rot="0">
            <a:off x="7153817" y="8340676"/>
            <a:ext cx="3980366" cy="6713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21"/>
              </a:lnSpc>
            </a:pPr>
            <a:r>
              <a:rPr lang="en-US" sz="3944">
                <a:solidFill>
                  <a:srgbClr val="99ACFF"/>
                </a:solidFill>
                <a:latin typeface="Now Bold"/>
                <a:ea typeface="Now Bold"/>
                <a:cs typeface="Now Bold"/>
                <a:sym typeface="Now Bold"/>
              </a:rPr>
              <a:t>Modelo logico</a:t>
            </a:r>
          </a:p>
        </p:txBody>
      </p:sp>
      <p:sp>
        <p:nvSpPr>
          <p:cNvPr name="TextBox 70" id="70"/>
          <p:cNvSpPr txBox="true"/>
          <p:nvPr/>
        </p:nvSpPr>
        <p:spPr>
          <a:xfrm rot="0">
            <a:off x="13158538" y="8318110"/>
            <a:ext cx="3980366" cy="6713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21"/>
              </a:lnSpc>
            </a:pPr>
            <a:r>
              <a:rPr lang="en-US" sz="3944">
                <a:solidFill>
                  <a:srgbClr val="EAC445"/>
                </a:solidFill>
                <a:latin typeface="Now Bold"/>
                <a:ea typeface="Now Bold"/>
                <a:cs typeface="Now Bold"/>
                <a:sym typeface="Now Bold"/>
              </a:rPr>
              <a:t>Modelo fisico</a:t>
            </a:r>
          </a:p>
        </p:txBody>
      </p:sp>
      <p:sp>
        <p:nvSpPr>
          <p:cNvPr name="TextBox 71" id="71"/>
          <p:cNvSpPr txBox="true"/>
          <p:nvPr/>
        </p:nvSpPr>
        <p:spPr>
          <a:xfrm rot="0">
            <a:off x="1215263" y="8318110"/>
            <a:ext cx="3534944" cy="13666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21"/>
              </a:lnSpc>
            </a:pPr>
            <a:r>
              <a:rPr lang="en-US" sz="3944">
                <a:solidFill>
                  <a:srgbClr val="FF516B"/>
                </a:solidFill>
                <a:latin typeface="Now Bold"/>
                <a:ea typeface="Now Bold"/>
                <a:cs typeface="Now Bold"/>
                <a:sym typeface="Now Bold"/>
              </a:rPr>
              <a:t>Modelo conceptual</a:t>
            </a:r>
          </a:p>
        </p:txBody>
      </p:sp>
      <p:grpSp>
        <p:nvGrpSpPr>
          <p:cNvPr name="Group 72" id="72"/>
          <p:cNvGrpSpPr/>
          <p:nvPr/>
        </p:nvGrpSpPr>
        <p:grpSpPr>
          <a:xfrm rot="0">
            <a:off x="8827816" y="7397906"/>
            <a:ext cx="634842" cy="634842"/>
            <a:chOff x="0" y="0"/>
            <a:chExt cx="812800" cy="812800"/>
          </a:xfrm>
        </p:grpSpPr>
        <p:sp>
          <p:nvSpPr>
            <p:cNvPr name="Freeform 73" id="7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9ACFF"/>
            </a:solidFill>
          </p:spPr>
        </p:sp>
        <p:sp>
          <p:nvSpPr>
            <p:cNvPr name="TextBox 74" id="7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name="Group 75" id="75"/>
          <p:cNvGrpSpPr/>
          <p:nvPr/>
        </p:nvGrpSpPr>
        <p:grpSpPr>
          <a:xfrm rot="0">
            <a:off x="14860889" y="7397906"/>
            <a:ext cx="634842" cy="634842"/>
            <a:chOff x="0" y="0"/>
            <a:chExt cx="812800" cy="812800"/>
          </a:xfrm>
        </p:grpSpPr>
        <p:sp>
          <p:nvSpPr>
            <p:cNvPr name="Freeform 76" id="7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C445"/>
            </a:solidFill>
          </p:spPr>
        </p:sp>
        <p:sp>
          <p:nvSpPr>
            <p:cNvPr name="TextBox 77" id="77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name="AutoShape 78" id="78"/>
          <p:cNvSpPr/>
          <p:nvPr/>
        </p:nvSpPr>
        <p:spPr>
          <a:xfrm>
            <a:off x="3429585" y="7715327"/>
            <a:ext cx="5398231" cy="0"/>
          </a:xfrm>
          <a:prstGeom prst="line">
            <a:avLst/>
          </a:prstGeom>
          <a:ln cap="flat" w="952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9" id="79"/>
          <p:cNvSpPr/>
          <p:nvPr/>
        </p:nvSpPr>
        <p:spPr>
          <a:xfrm>
            <a:off x="9462658" y="7715327"/>
            <a:ext cx="5398231" cy="0"/>
          </a:xfrm>
          <a:prstGeom prst="line">
            <a:avLst/>
          </a:prstGeom>
          <a:ln cap="flat" w="952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979006" y="6041841"/>
            <a:ext cx="6162699" cy="6162699"/>
          </a:xfrm>
          <a:custGeom>
            <a:avLst/>
            <a:gdLst/>
            <a:ahLst/>
            <a:cxnLst/>
            <a:rect r="r" b="b" t="t" l="l"/>
            <a:pathLst>
              <a:path h="6162699" w="6162699">
                <a:moveTo>
                  <a:pt x="0" y="0"/>
                </a:moveTo>
                <a:lnTo>
                  <a:pt x="6162699" y="0"/>
                </a:lnTo>
                <a:lnTo>
                  <a:pt x="6162699" y="6162699"/>
                </a:lnTo>
                <a:lnTo>
                  <a:pt x="0" y="61626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191970">
            <a:off x="-5676506" y="-1178041"/>
            <a:ext cx="14639359" cy="12643082"/>
          </a:xfrm>
          <a:custGeom>
            <a:avLst/>
            <a:gdLst/>
            <a:ahLst/>
            <a:cxnLst/>
            <a:rect r="r" b="b" t="t" l="l"/>
            <a:pathLst>
              <a:path h="12643082" w="14639359">
                <a:moveTo>
                  <a:pt x="0" y="0"/>
                </a:moveTo>
                <a:lnTo>
                  <a:pt x="14639359" y="0"/>
                </a:lnTo>
                <a:lnTo>
                  <a:pt x="14639359" y="12643082"/>
                </a:lnTo>
                <a:lnTo>
                  <a:pt x="0" y="1264308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aphicFrame>
        <p:nvGraphicFramePr>
          <p:cNvPr name="Table 4" id="4"/>
          <p:cNvGraphicFramePr>
            <a:graphicFrameLocks noGrp="true"/>
          </p:cNvGraphicFramePr>
          <p:nvPr/>
        </p:nvGraphicFramePr>
        <p:xfrm>
          <a:off x="2589240" y="3454385"/>
          <a:ext cx="13109521" cy="6057565"/>
        </p:xfrm>
        <a:graphic>
          <a:graphicData uri="http://schemas.openxmlformats.org/drawingml/2006/table">
            <a:tbl>
              <a:tblPr/>
              <a:tblGrid>
                <a:gridCol w="1375648"/>
                <a:gridCol w="1547564"/>
                <a:gridCol w="6729823"/>
                <a:gridCol w="2052556"/>
                <a:gridCol w="1403931"/>
              </a:tblGrid>
              <a:tr h="70860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TT Commons Pro Bold"/>
                          <a:ea typeface="TT Commons Pro Bold"/>
                          <a:cs typeface="TT Commons Pro Bold"/>
                          <a:sym typeface="TT Commons Pro Bold"/>
                        </a:rPr>
                        <a:t>Sprint  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9525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AC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TT Commons Pro Bold"/>
                          <a:ea typeface="TT Commons Pro Bold"/>
                          <a:cs typeface="TT Commons Pro Bold"/>
                          <a:sym typeface="TT Commons Pro Bold"/>
                        </a:rPr>
                        <a:t>Historia  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9525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AC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TT Commons Pro Bold"/>
                          <a:ea typeface="TT Commons Pro Bold"/>
                          <a:cs typeface="TT Commons Pro Bold"/>
                          <a:sym typeface="TT Commons Pro Bold"/>
                        </a:rPr>
                        <a:t>Descripción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9525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AC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TT Commons Pro Bold"/>
                          <a:ea typeface="TT Commons Pro Bold"/>
                          <a:cs typeface="TT Commons Pro Bold"/>
                          <a:sym typeface="TT Commons Pro Bold"/>
                        </a:rPr>
                        <a:t>Tiempo días  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9525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AC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TT Commons Pro Bold"/>
                          <a:ea typeface="TT Commons Pro Bold"/>
                          <a:cs typeface="TT Commons Pro Bold"/>
                          <a:sym typeface="TT Commons Pro Bold"/>
                        </a:rPr>
                        <a:t>Prioridad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9525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ACFF"/>
                    </a:solidFill>
                  </a:tcPr>
                </a:tc>
              </a:tr>
              <a:tr h="470237">
                <a:tc rowSpan="3">
                  <a:txBody>
                    <a:bodyPr anchor="t" rtlCol="false"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2519"/>
                        </a:lnSpc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TT Commons Pro"/>
                          <a:ea typeface="TT Commons Pro"/>
                          <a:cs typeface="TT Commons Pro"/>
                          <a:sym typeface="TT Commons Pro"/>
                        </a:rPr>
                        <a:t>  Sprint1</a:t>
                      </a:r>
                    </a:p>
                    <a:p>
                      <a:pPr algn="ctr">
                        <a:lnSpc>
                          <a:spcPts val="2519"/>
                        </a:lnSpc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TT Commons Pro"/>
                          <a:ea typeface="TT Commons Pro"/>
                          <a:cs typeface="TT Commons Pro"/>
                          <a:sym typeface="TT Commons Pro"/>
                        </a:rPr>
                        <a:t>  </a:t>
                      </a:r>
                    </a:p>
                  </a:txBody>
                  <a:tcPr marL="0" marR="0" marT="0" marB="0" anchor="ctr">
                    <a:lnL cmpd="sng" algn="ctr" cap="flat" w="9525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TT Commons Pro"/>
                          <a:ea typeface="TT Commons Pro"/>
                          <a:cs typeface="TT Commons Pro"/>
                          <a:sym typeface="TT Commons Pro"/>
                        </a:rPr>
                        <a:t>HU1  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9525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TT Commons Pro"/>
                          <a:ea typeface="TT Commons Pro"/>
                          <a:cs typeface="TT Commons Pro"/>
                          <a:sym typeface="TT Commons Pro"/>
                        </a:rPr>
                        <a:t>Registro de Habitaciones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9525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TT Commons Pro"/>
                          <a:ea typeface="TT Commons Pro"/>
                          <a:cs typeface="TT Commons Pro"/>
                          <a:sym typeface="TT Commons Pro"/>
                        </a:rPr>
                        <a:t>5  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9525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TT Commons Pro"/>
                          <a:ea typeface="TT Commons Pro"/>
                          <a:cs typeface="TT Commons Pro"/>
                          <a:sym typeface="TT Commons Pro"/>
                        </a:rPr>
                        <a:t>M  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9525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</a:tr>
              <a:tr h="453745">
                <a:tc vMerge="true">
                  <a:txBody>
                    <a:bodyPr anchor="t" rtlCol="false"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2519"/>
                        </a:lnSpc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TT Commons Pro"/>
                          <a:ea typeface="TT Commons Pro"/>
                          <a:cs typeface="TT Commons Pro"/>
                          <a:sym typeface="TT Commons Pro"/>
                        </a:rPr>
                        <a:t>  Sprint1</a:t>
                      </a:r>
                    </a:p>
                    <a:p>
                      <a:pPr algn="ctr">
                        <a:lnSpc>
                          <a:spcPts val="2519"/>
                        </a:lnSpc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TT Commons Pro"/>
                          <a:ea typeface="TT Commons Pro"/>
                          <a:cs typeface="TT Commons Pro"/>
                          <a:sym typeface="TT Commons Pro"/>
                        </a:rPr>
                        <a:t>  </a:t>
                      </a:r>
                    </a:p>
                  </a:txBody>
                  <a:tcPr marL="0" marR="0" marT="0" marB="0" anchor="ctr">
                    <a:lnL cmpd="sng" algn="ctr" cap="flat" w="9525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TT Commons Pro"/>
                          <a:ea typeface="TT Commons Pro"/>
                          <a:cs typeface="TT Commons Pro"/>
                          <a:sym typeface="TT Commons Pro"/>
                        </a:rPr>
                        <a:t>HU4 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9525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TT Commons Pro"/>
                          <a:ea typeface="TT Commons Pro"/>
                          <a:cs typeface="TT Commons Pro"/>
                          <a:sym typeface="TT Commons Pro"/>
                        </a:rPr>
                        <a:t>Registro de Pasajeros en Habitaciones  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9525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TT Commons Pro"/>
                          <a:ea typeface="TT Commons Pro"/>
                          <a:cs typeface="TT Commons Pro"/>
                          <a:sym typeface="TT Commons Pro"/>
                        </a:rPr>
                        <a:t>6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9525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TT Commons Pro"/>
                          <a:ea typeface="TT Commons Pro"/>
                          <a:cs typeface="TT Commons Pro"/>
                          <a:sym typeface="TT Commons Pro"/>
                        </a:rPr>
                        <a:t>M  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9525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</a:tr>
              <a:tr h="507706">
                <a:tc vMerge="true">
                  <a:txBody>
                    <a:bodyPr anchor="t" rtlCol="false"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2519"/>
                        </a:lnSpc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TT Commons Pro"/>
                          <a:ea typeface="TT Commons Pro"/>
                          <a:cs typeface="TT Commons Pro"/>
                          <a:sym typeface="TT Commons Pro"/>
                        </a:rPr>
                        <a:t>  Sprint1</a:t>
                      </a:r>
                    </a:p>
                    <a:p>
                      <a:pPr algn="ctr">
                        <a:lnSpc>
                          <a:spcPts val="2519"/>
                        </a:lnSpc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TT Commons Pro"/>
                          <a:ea typeface="TT Commons Pro"/>
                          <a:cs typeface="TT Commons Pro"/>
                          <a:sym typeface="TT Commons Pro"/>
                        </a:rPr>
                        <a:t>  </a:t>
                      </a:r>
                    </a:p>
                  </a:txBody>
                  <a:tcPr marL="0" marR="0" marT="0" marB="0" anchor="ctr">
                    <a:lnL cmpd="sng" algn="ctr" cap="flat" w="9525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TT Commons Pro"/>
                          <a:ea typeface="TT Commons Pro"/>
                          <a:cs typeface="TT Commons Pro"/>
                          <a:sym typeface="TT Commons Pro"/>
                        </a:rPr>
                        <a:t>HU6  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9525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TT Commons Pro"/>
                          <a:ea typeface="TT Commons Pro"/>
                          <a:cs typeface="TT Commons Pro"/>
                          <a:sym typeface="TT Commons Pro"/>
                        </a:rPr>
                        <a:t>Registro de Tiempo de Asignación de Habitaciones  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9525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TT Commons Pro"/>
                          <a:ea typeface="TT Commons Pro"/>
                          <a:cs typeface="TT Commons Pro"/>
                          <a:sym typeface="TT Commons Pro"/>
                        </a:rPr>
                        <a:t>2 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9525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TT Commons Pro"/>
                          <a:ea typeface="TT Commons Pro"/>
                          <a:cs typeface="TT Commons Pro"/>
                          <a:sym typeface="TT Commons Pro"/>
                        </a:rPr>
                        <a:t>M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9525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</a:tr>
              <a:tr h="478698">
                <a:tc rowSpan="3">
                  <a:txBody>
                    <a:bodyPr anchor="t" rtlCol="false"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2519"/>
                        </a:lnSpc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TT Commons Pro"/>
                          <a:ea typeface="TT Commons Pro"/>
                          <a:cs typeface="TT Commons Pro"/>
                          <a:sym typeface="TT Commons Pro"/>
                        </a:rPr>
                        <a:t>  Sprint 2</a:t>
                      </a:r>
                    </a:p>
                    <a:p>
                      <a:pPr algn="ctr">
                        <a:lnSpc>
                          <a:spcPts val="2519"/>
                        </a:lnSpc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TT Commons Pro"/>
                          <a:ea typeface="TT Commons Pro"/>
                          <a:cs typeface="TT Commons Pro"/>
                          <a:sym typeface="TT Commons Pro"/>
                        </a:rPr>
                        <a:t>  </a:t>
                      </a:r>
                    </a:p>
                  </a:txBody>
                  <a:tcPr marL="0" marR="0" marT="0" marB="0" anchor="ctr">
                    <a:lnL cmpd="sng" algn="ctr" cap="flat" w="9525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TT Commons Pro"/>
                          <a:ea typeface="TT Commons Pro"/>
                          <a:cs typeface="TT Commons Pro"/>
                          <a:sym typeface="TT Commons Pro"/>
                        </a:rPr>
                        <a:t>HU3  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9525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TT Commons Pro"/>
                          <a:ea typeface="TT Commons Pro"/>
                          <a:cs typeface="TT Commons Pro"/>
                          <a:sym typeface="TT Commons Pro"/>
                        </a:rPr>
                        <a:t>Visualización de Habitaciones Ocupadas y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9525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TT Commons Pro"/>
                          <a:ea typeface="TT Commons Pro"/>
                          <a:cs typeface="TT Commons Pro"/>
                          <a:sym typeface="TT Commons Pro"/>
                        </a:rPr>
                        <a:t>6  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9525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TT Commons Pro"/>
                          <a:ea typeface="TT Commons Pro"/>
                          <a:cs typeface="TT Commons Pro"/>
                          <a:sym typeface="TT Commons Pro"/>
                        </a:rPr>
                        <a:t>M  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9525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</a:tr>
              <a:tr h="492883">
                <a:tc vMerge="true">
                  <a:txBody>
                    <a:bodyPr anchor="t" rtlCol="false"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2519"/>
                        </a:lnSpc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TT Commons Pro"/>
                          <a:ea typeface="TT Commons Pro"/>
                          <a:cs typeface="TT Commons Pro"/>
                          <a:sym typeface="TT Commons Pro"/>
                        </a:rPr>
                        <a:t>  Sprint 2</a:t>
                      </a:r>
                    </a:p>
                    <a:p>
                      <a:pPr algn="ctr">
                        <a:lnSpc>
                          <a:spcPts val="2519"/>
                        </a:lnSpc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TT Commons Pro"/>
                          <a:ea typeface="TT Commons Pro"/>
                          <a:cs typeface="TT Commons Pro"/>
                          <a:sym typeface="TT Commons Pro"/>
                        </a:rPr>
                        <a:t>  </a:t>
                      </a:r>
                    </a:p>
                  </a:txBody>
                  <a:tcPr marL="0" marR="0" marT="0" marB="0" anchor="ctr">
                    <a:lnL cmpd="sng" algn="ctr" cap="flat" w="9525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TT Commons Pro"/>
                          <a:ea typeface="TT Commons Pro"/>
                          <a:cs typeface="TT Commons Pro"/>
                          <a:sym typeface="TT Commons Pro"/>
                        </a:rPr>
                        <a:t>HU 10  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9525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TT Commons Pro"/>
                          <a:ea typeface="TT Commons Pro"/>
                          <a:cs typeface="TT Commons Pro"/>
                          <a:sym typeface="TT Commons Pro"/>
                        </a:rPr>
                        <a:t>Autenticación en el Sistema  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9525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TT Commons Pro"/>
                          <a:ea typeface="TT Commons Pro"/>
                          <a:cs typeface="TT Commons Pro"/>
                          <a:sym typeface="TT Commons Pro"/>
                        </a:rPr>
                        <a:t>4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9525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TT Commons Pro"/>
                          <a:ea typeface="TT Commons Pro"/>
                          <a:cs typeface="TT Commons Pro"/>
                          <a:sym typeface="TT Commons Pro"/>
                        </a:rPr>
                        <a:t>M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9525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</a:tr>
              <a:tr h="490081">
                <a:tc vMerge="true">
                  <a:txBody>
                    <a:bodyPr anchor="t" rtlCol="false"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2519"/>
                        </a:lnSpc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TT Commons Pro"/>
                          <a:ea typeface="TT Commons Pro"/>
                          <a:cs typeface="TT Commons Pro"/>
                          <a:sym typeface="TT Commons Pro"/>
                        </a:rPr>
                        <a:t>  Sprint 2</a:t>
                      </a:r>
                    </a:p>
                    <a:p>
                      <a:pPr algn="ctr">
                        <a:lnSpc>
                          <a:spcPts val="2519"/>
                        </a:lnSpc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TT Commons Pro"/>
                          <a:ea typeface="TT Commons Pro"/>
                          <a:cs typeface="TT Commons Pro"/>
                          <a:sym typeface="TT Commons Pro"/>
                        </a:rPr>
                        <a:t>  </a:t>
                      </a:r>
                    </a:p>
                  </a:txBody>
                  <a:tcPr marL="0" marR="0" marT="0" marB="0" anchor="ctr">
                    <a:lnL cmpd="sng" algn="ctr" cap="flat" w="9525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TT Commons Pro"/>
                          <a:ea typeface="TT Commons Pro"/>
                          <a:cs typeface="TT Commons Pro"/>
                          <a:sym typeface="TT Commons Pro"/>
                        </a:rPr>
                        <a:t>HU 8  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9525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TT Commons Pro"/>
                          <a:ea typeface="TT Commons Pro"/>
                          <a:cs typeface="TT Commons Pro"/>
                          <a:sym typeface="TT Commons Pro"/>
                        </a:rPr>
                        <a:t>Reservas de Múltiples Habitaciones  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9525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TT Commons Pro"/>
                          <a:ea typeface="TT Commons Pro"/>
                          <a:cs typeface="TT Commons Pro"/>
                          <a:sym typeface="TT Commons Pro"/>
                        </a:rPr>
                        <a:t>5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9525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TT Commons Pro"/>
                          <a:ea typeface="TT Commons Pro"/>
                          <a:cs typeface="TT Commons Pro"/>
                          <a:sym typeface="TT Commons Pro"/>
                        </a:rPr>
                        <a:t>S</a:t>
                      </a:r>
                      <a:r>
                        <a:rPr lang="en-US" sz="1799">
                          <a:solidFill>
                            <a:srgbClr val="000000"/>
                          </a:solidFill>
                          <a:latin typeface="TT Commons Pro"/>
                          <a:ea typeface="TT Commons Pro"/>
                          <a:cs typeface="TT Commons Pro"/>
                          <a:sym typeface="TT Commons Pro"/>
                        </a:rPr>
                        <a:t>  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9525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</a:tr>
              <a:tr h="482042">
                <a:tc rowSpan="4">
                  <a:txBody>
                    <a:bodyPr anchor="t" rtlCol="false"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2519"/>
                        </a:lnSpc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TT Commons Pro"/>
                          <a:ea typeface="TT Commons Pro"/>
                          <a:cs typeface="TT Commons Pro"/>
                          <a:sym typeface="TT Commons Pro"/>
                        </a:rPr>
                        <a:t>  Sprint 3</a:t>
                      </a:r>
                    </a:p>
                    <a:p>
                      <a:pPr algn="ctr">
                        <a:lnSpc>
                          <a:spcPts val="2519"/>
                        </a:lnSpc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TT Commons Pro"/>
                          <a:ea typeface="TT Commons Pro"/>
                          <a:cs typeface="TT Commons Pro"/>
                          <a:sym typeface="TT Commons Pro"/>
                        </a:rPr>
                        <a:t>  </a:t>
                      </a:r>
                    </a:p>
                  </a:txBody>
                  <a:tcPr marL="0" marR="0" marT="0" marB="0" anchor="ctr">
                    <a:lnL cmpd="sng" algn="ctr" cap="flat" w="9525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TT Commons Pro"/>
                          <a:ea typeface="TT Commons Pro"/>
                          <a:cs typeface="TT Commons Pro"/>
                          <a:sym typeface="TT Commons Pro"/>
                        </a:rPr>
                        <a:t>HU 2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9525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TT Commons Pro"/>
                          <a:ea typeface="TT Commons Pro"/>
                          <a:cs typeface="TT Commons Pro"/>
                          <a:sym typeface="TT Commons Pro"/>
                        </a:rPr>
                        <a:t>Eliminación de Habitaciones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9525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TT Commons Pro"/>
                          <a:ea typeface="TT Commons Pro"/>
                          <a:cs typeface="TT Commons Pro"/>
                          <a:sym typeface="TT Commons Pro"/>
                        </a:rPr>
                        <a:t>5 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9525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TT Commons Pro"/>
                          <a:ea typeface="TT Commons Pro"/>
                          <a:cs typeface="TT Commons Pro"/>
                          <a:sym typeface="TT Commons Pro"/>
                        </a:rPr>
                        <a:t>S  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9525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</a:tr>
              <a:tr h="481383">
                <a:tc vMerge="true">
                  <a:txBody>
                    <a:bodyPr anchor="t" rtlCol="false"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2519"/>
                        </a:lnSpc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TT Commons Pro"/>
                          <a:ea typeface="TT Commons Pro"/>
                          <a:cs typeface="TT Commons Pro"/>
                          <a:sym typeface="TT Commons Pro"/>
                        </a:rPr>
                        <a:t>  Sprint 3</a:t>
                      </a:r>
                    </a:p>
                    <a:p>
                      <a:pPr algn="ctr">
                        <a:lnSpc>
                          <a:spcPts val="2519"/>
                        </a:lnSpc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TT Commons Pro"/>
                          <a:ea typeface="TT Commons Pro"/>
                          <a:cs typeface="TT Commons Pro"/>
                          <a:sym typeface="TT Commons Pro"/>
                        </a:rPr>
                        <a:t>  </a:t>
                      </a:r>
                    </a:p>
                  </a:txBody>
                  <a:tcPr marL="0" marR="0" marT="0" marB="0" anchor="ctr">
                    <a:lnL cmpd="sng" algn="ctr" cap="flat" w="9525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TT Commons Pro"/>
                          <a:ea typeface="TT Commons Pro"/>
                          <a:cs typeface="TT Commons Pro"/>
                          <a:sym typeface="TT Commons Pro"/>
                        </a:rPr>
                        <a:t>HU 7  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9525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TT Commons Pro"/>
                          <a:ea typeface="TT Commons Pro"/>
                          <a:cs typeface="TT Commons Pro"/>
                          <a:sym typeface="TT Commons Pro"/>
                        </a:rPr>
                        <a:t>Asignación de Costos por Pasajero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9525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TT Commons Pro"/>
                          <a:ea typeface="TT Commons Pro"/>
                          <a:cs typeface="TT Commons Pro"/>
                          <a:sym typeface="TT Commons Pro"/>
                        </a:rPr>
                        <a:t>2  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9525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TT Commons Pro"/>
                          <a:ea typeface="TT Commons Pro"/>
                          <a:cs typeface="TT Commons Pro"/>
                          <a:sym typeface="TT Commons Pro"/>
                        </a:rPr>
                        <a:t>S 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9525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</a:tr>
              <a:tr h="481383">
                <a:tc vMerge="true">
                  <a:txBody>
                    <a:bodyPr anchor="t" rtlCol="false"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2519"/>
                        </a:lnSpc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TT Commons Pro"/>
                          <a:ea typeface="TT Commons Pro"/>
                          <a:cs typeface="TT Commons Pro"/>
                          <a:sym typeface="TT Commons Pro"/>
                        </a:rPr>
                        <a:t>  Sprint 3</a:t>
                      </a:r>
                    </a:p>
                    <a:p>
                      <a:pPr algn="ctr">
                        <a:lnSpc>
                          <a:spcPts val="2519"/>
                        </a:lnSpc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TT Commons Pro"/>
                          <a:ea typeface="TT Commons Pro"/>
                          <a:cs typeface="TT Commons Pro"/>
                          <a:sym typeface="TT Commons Pro"/>
                        </a:rPr>
                        <a:t>  </a:t>
                      </a:r>
                    </a:p>
                  </a:txBody>
                  <a:tcPr marL="0" marR="0" marT="0" marB="0" anchor="ctr">
                    <a:lnL cmpd="sng" algn="ctr" cap="flat" w="9525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TT Commons Pro"/>
                          <a:ea typeface="TT Commons Pro"/>
                          <a:cs typeface="TT Commons Pro"/>
                          <a:sym typeface="TT Commons Pro"/>
                        </a:rPr>
                        <a:t>HU 9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9525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TT Commons Pro"/>
                          <a:ea typeface="TT Commons Pro"/>
                          <a:cs typeface="TT Commons Pro"/>
                          <a:sym typeface="TT Commons Pro"/>
                        </a:rPr>
                        <a:t>Identificación de Pasajero Responsable  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9525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TT Commons Pro"/>
                          <a:ea typeface="TT Commons Pro"/>
                          <a:cs typeface="TT Commons Pro"/>
                          <a:sym typeface="TT Commons Pro"/>
                        </a:rPr>
                        <a:t>3</a:t>
                      </a:r>
                      <a:r>
                        <a:rPr lang="en-US" sz="1799">
                          <a:solidFill>
                            <a:srgbClr val="000000"/>
                          </a:solidFill>
                          <a:latin typeface="TT Commons Pro"/>
                          <a:ea typeface="TT Commons Pro"/>
                          <a:cs typeface="TT Commons Pro"/>
                          <a:sym typeface="TT Commons Pro"/>
                        </a:rPr>
                        <a:t>  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9525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TT Commons Pro"/>
                          <a:ea typeface="TT Commons Pro"/>
                          <a:cs typeface="TT Commons Pro"/>
                          <a:sym typeface="TT Commons Pro"/>
                        </a:rPr>
                        <a:t>S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9525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</a:tr>
              <a:tr h="518358">
                <a:tc vMerge="true">
                  <a:txBody>
                    <a:bodyPr anchor="t" rtlCol="false"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2519"/>
                        </a:lnSpc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TT Commons Pro"/>
                          <a:ea typeface="TT Commons Pro"/>
                          <a:cs typeface="TT Commons Pro"/>
                          <a:sym typeface="TT Commons Pro"/>
                        </a:rPr>
                        <a:t>  Sprint 3</a:t>
                      </a:r>
                    </a:p>
                    <a:p>
                      <a:pPr algn="ctr">
                        <a:lnSpc>
                          <a:spcPts val="2519"/>
                        </a:lnSpc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TT Commons Pro"/>
                          <a:ea typeface="TT Commons Pro"/>
                          <a:cs typeface="TT Commons Pro"/>
                          <a:sym typeface="TT Commons Pro"/>
                        </a:rPr>
                        <a:t>  </a:t>
                      </a:r>
                    </a:p>
                  </a:txBody>
                  <a:tcPr marL="0" marR="0" marT="0" marB="0" anchor="ctr">
                    <a:lnL cmpd="sng" algn="ctr" cap="flat" w="9525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TT Commons Pro"/>
                          <a:ea typeface="TT Commons Pro"/>
                          <a:cs typeface="TT Commons Pro"/>
                          <a:sym typeface="TT Commons Pro"/>
                        </a:rPr>
                        <a:t>HU 5  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9525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TT Commons Pro"/>
                          <a:ea typeface="TT Commons Pro"/>
                          <a:cs typeface="TT Commons Pro"/>
                          <a:sym typeface="TT Commons Pro"/>
                        </a:rPr>
                        <a:t>Visualización de Pasajeros Hospedados  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9525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TT Commons Pro"/>
                          <a:ea typeface="TT Commons Pro"/>
                          <a:cs typeface="TT Commons Pro"/>
                          <a:sym typeface="TT Commons Pro"/>
                        </a:rPr>
                        <a:t>4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9525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TT Commons Pro"/>
                          <a:ea typeface="TT Commons Pro"/>
                          <a:cs typeface="TT Commons Pro"/>
                          <a:sym typeface="TT Commons Pro"/>
                        </a:rPr>
                        <a:t>C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9525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</a:tr>
              <a:tr h="49244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TT Commons Pro"/>
                          <a:ea typeface="TT Commons Pro"/>
                          <a:cs typeface="TT Commons Pro"/>
                          <a:sym typeface="TT Commons Pro"/>
                        </a:rPr>
                        <a:t>Sprint 4 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9525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TT Commons Pro"/>
                          <a:ea typeface="TT Commons Pro"/>
                          <a:cs typeface="TT Commons Pro"/>
                          <a:sym typeface="TT Commons Pro"/>
                        </a:rPr>
                        <a:t>HU 11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9525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TT Commons Pro"/>
                          <a:ea typeface="TT Commons Pro"/>
                          <a:cs typeface="TT Commons Pro"/>
                          <a:sym typeface="TT Commons Pro"/>
                        </a:rPr>
                        <a:t>Registro de Nuevos Usuarios  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9525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TT Commons Pro"/>
                          <a:ea typeface="TT Commons Pro"/>
                          <a:cs typeface="TT Commons Pro"/>
                          <a:sym typeface="TT Commons Pro"/>
                        </a:rPr>
                        <a:t>5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9525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TT Commons Pro"/>
                          <a:ea typeface="TT Commons Pro"/>
                          <a:cs typeface="TT Commons Pro"/>
                          <a:sym typeface="TT Commons Pro"/>
                        </a:rPr>
                        <a:t>C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9525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</a:tr>
            </a:tbl>
          </a:graphicData>
        </a:graphic>
      </p:graphicFrame>
      <p:sp>
        <p:nvSpPr>
          <p:cNvPr name="TextBox 5" id="5"/>
          <p:cNvSpPr txBox="true"/>
          <p:nvPr/>
        </p:nvSpPr>
        <p:spPr>
          <a:xfrm rot="0">
            <a:off x="3899890" y="682318"/>
            <a:ext cx="10488220" cy="1036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FFF7F1"/>
                </a:solidFill>
                <a:latin typeface="Now Bold"/>
                <a:ea typeface="Now Bold"/>
                <a:cs typeface="Now Bold"/>
                <a:sym typeface="Now Bold"/>
              </a:rPr>
              <a:t>Sprint backlog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DAGLy8Pa1QY</dc:identifier>
  <dcterms:modified xsi:type="dcterms:W3CDTF">2011-08-01T06:04:30Z</dcterms:modified>
  <cp:revision>1</cp:revision>
  <dc:title>TDA-PROYECTO HOTEL PPT</dc:title>
</cp:coreProperties>
</file>